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8726B3-C700-4F0C-851F-2B88994058B7}" v="72" dt="2023-05-03T16:23:33.5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-36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8B06A6-9BE3-F9C1-6915-465881659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ECFF4BA-4B11-9D21-9C5B-2DBC68B8A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7E7406-7941-8A77-AD33-0C06F94D0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516FE-A67B-40A1-8CD3-29C01E99C7E1}" type="datetimeFigureOut">
              <a:rPr lang="en-IN" smtClean="0"/>
              <a:t>05-05-2023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D263E7-8BB3-4DA1-B457-AD82296AF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6AC38D-C8FE-C4D6-407B-0270E1C19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7E5A-1E27-4192-A783-FABFF295FB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9572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B9C711-E783-2E18-0D4C-2DA4357BD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1045D6C-6BBC-F4E1-25B9-3BFDBAC4E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C58115-63C5-83FC-091E-56DE11AA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516FE-A67B-40A1-8CD3-29C01E99C7E1}" type="datetimeFigureOut">
              <a:rPr lang="en-IN" smtClean="0"/>
              <a:t>05-05-2023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E2DDEA-9957-EDD8-3F9D-49ED929C9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BA04CA-3403-F9DF-1931-D0408B0BA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7E5A-1E27-4192-A783-FABFF295FB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314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0658759-DF66-BADA-C3A1-D0F21B572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EC7CE63-9825-8C7D-2885-9DD8720A5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7DC047-981A-7690-1799-2EA226E63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516FE-A67B-40A1-8CD3-29C01E99C7E1}" type="datetimeFigureOut">
              <a:rPr lang="en-IN" smtClean="0"/>
              <a:t>05-05-2023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3FE895-C93E-7A29-7E12-7A874A854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CD615B-8F04-EB77-9F61-302C9DED4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7E5A-1E27-4192-A783-FABFF295FB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314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9734A2-4010-AE55-A2F8-339E7AE17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3E3D68-41D5-B030-BF19-FC9946A08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F9D126-BD5D-ED7B-34B4-581F63CA8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516FE-A67B-40A1-8CD3-29C01E99C7E1}" type="datetimeFigureOut">
              <a:rPr lang="en-IN" smtClean="0"/>
              <a:t>05-05-2023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A96E39-00B9-BE99-D063-0FF8CD6E8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C10523-9358-8B5A-2905-BCFDE7596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7E5A-1E27-4192-A783-FABFF295FB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894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A6849C-666F-399F-D8FD-00ED81D0A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91F4287-C71A-6EEC-7230-0F64665BE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41DB6F-CF73-86D5-D56B-46DEC50EE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516FE-A67B-40A1-8CD3-29C01E99C7E1}" type="datetimeFigureOut">
              <a:rPr lang="en-IN" smtClean="0"/>
              <a:t>05-05-2023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7C4A01-8922-4BE1-0DC9-0D888412C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9357B7-2FD9-C1BC-78F1-449BB9A70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7E5A-1E27-4192-A783-FABFF295FB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011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172CAC-C824-9657-12DC-133EEC80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8F1A09-AF61-2C97-FBE9-5289B1506D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BC5F7C8-5237-AAAE-F570-3C3E339AD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C5A04B-B15B-BA29-58CA-9468511DA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516FE-A67B-40A1-8CD3-29C01E99C7E1}" type="datetimeFigureOut">
              <a:rPr lang="en-IN" smtClean="0"/>
              <a:t>05-05-2023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4EDA90-2B31-81BF-A6AE-851904956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4F755F1-96C2-487C-8138-930D14D42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7E5A-1E27-4192-A783-FABFF295FB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5626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851DBA-477D-0BDA-A50E-A83B512CF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E137CA-44F3-A312-0955-E02351895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6473163-206D-CE57-1539-70BF02D44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CE2F6DD-8808-41D0-3DFB-DDB00CDDF9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D7BEDE5-5E5C-D7BE-1374-2C6E41C63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795BAE5-307F-C9F5-7CD7-EF08C573E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516FE-A67B-40A1-8CD3-29C01E99C7E1}" type="datetimeFigureOut">
              <a:rPr lang="en-IN" smtClean="0"/>
              <a:t>05-05-2023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AAED0F8-2C08-71F5-0EBC-C01C843A9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A33DE69-2DB8-0AB3-9C16-FFA75278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7E5A-1E27-4192-A783-FABFF295FB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605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2374D1-BAF1-932D-55B5-A4D9476C5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D74252D-CEB9-ADFC-8BAB-AF82D7293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516FE-A67B-40A1-8CD3-29C01E99C7E1}" type="datetimeFigureOut">
              <a:rPr lang="en-IN" smtClean="0"/>
              <a:t>05-05-2023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C5EFF5A-5C6D-7514-B7C7-8F2CEE9F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A54072A-99FD-EA8A-EB05-782790A1F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7E5A-1E27-4192-A783-FABFF295FB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377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02451D2-D0B4-B4CB-2757-887E24BBC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516FE-A67B-40A1-8CD3-29C01E99C7E1}" type="datetimeFigureOut">
              <a:rPr lang="en-IN" smtClean="0"/>
              <a:t>05-05-2023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EDDEC76-3E77-BEBE-C153-FC57310EF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00EFC3A-975C-48A2-10DD-A6D2F921E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7E5A-1E27-4192-A783-FABFF295FB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5359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9A14E3-D3F4-384B-37DD-05C6B482A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CA9CBF-EC56-F6FA-04EB-33ACA88CB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220FEF1-6909-A2B9-24DF-A3BAC1885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A6403B0-ADC8-FB12-9ED4-24E4C5EEE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516FE-A67B-40A1-8CD3-29C01E99C7E1}" type="datetimeFigureOut">
              <a:rPr lang="en-IN" smtClean="0"/>
              <a:t>05-05-2023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4CFD3E-84A3-86A7-D3ED-AAF2B1923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330949B-504C-A6A4-CADA-0678F865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7E5A-1E27-4192-A783-FABFF295FB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9259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CFCB27-AC26-74FD-4113-77041C57F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B3A8AE9-187A-5B9D-631A-6737AB39B5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90C0FC5-C82C-4CC5-C932-927041E17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1957893-7DD4-CB51-4425-E0972E46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516FE-A67B-40A1-8CD3-29C01E99C7E1}" type="datetimeFigureOut">
              <a:rPr lang="en-IN" smtClean="0"/>
              <a:t>05-05-2023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2ABABF6-1824-C05C-2CE4-FC00BC990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A7A02F-6AB5-DAD0-C2B5-4038C2274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7E5A-1E27-4192-A783-FABFF295FB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218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B68AE92-74CC-6E27-7226-868A75A71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972FA4B-987E-0929-EABD-DB8D19127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6261B6-2424-58F4-308A-DF87AF1280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516FE-A67B-40A1-8CD3-29C01E99C7E1}" type="datetimeFigureOut">
              <a:rPr lang="en-IN" smtClean="0"/>
              <a:t>05-05-2023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007BF1-213D-579D-88AD-38431DF9D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DB04AC-10FE-35BF-1867-14B3D054D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D7E5A-1E27-4192-A783-FABFF295FB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542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outdoor, lobster&#10;&#10;Description automatically generated">
            <a:extLst>
              <a:ext uri="{FF2B5EF4-FFF2-40B4-BE49-F238E27FC236}">
                <a16:creationId xmlns:a16="http://schemas.microsoft.com/office/drawing/2014/main" xmlns="" id="{A89DDE13-A821-52E1-D2FE-F214FACFF6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" r="607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088B29-5220-4FDA-8317-45F5B5898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I.Z.A.R</a:t>
            </a:r>
            <a:endParaRPr lang="en-IN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D5F9FB-619D-3DA6-3464-AD1D0A1D5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Integrated Zone Analysis and Reporting</a:t>
            </a:r>
            <a:endParaRPr lang="en-I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028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1">
            <a:extLst>
              <a:ext uri="{FF2B5EF4-FFF2-40B4-BE49-F238E27FC236}">
                <a16:creationId xmlns:a16="http://schemas.microsoft.com/office/drawing/2014/main" xmlns="" id="{1D50F262-343C-4101-AB3C-9DA1072F73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E651A91-884D-E9A8-CA75-AEF87205C5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46" r="30940"/>
          <a:stretch/>
        </p:blipFill>
        <p:spPr>
          <a:xfrm>
            <a:off x="7816130" y="-2"/>
            <a:ext cx="4375870" cy="6858000"/>
          </a:xfrm>
          <a:custGeom>
            <a:avLst/>
            <a:gdLst/>
            <a:ahLst/>
            <a:cxnLst/>
            <a:rect l="l" t="t" r="r" b="b"/>
            <a:pathLst>
              <a:path w="4375870" h="6858000">
                <a:moveTo>
                  <a:pt x="4441" y="0"/>
                </a:moveTo>
                <a:lnTo>
                  <a:pt x="4375870" y="0"/>
                </a:lnTo>
                <a:lnTo>
                  <a:pt x="4375870" y="23"/>
                </a:lnTo>
                <a:lnTo>
                  <a:pt x="4375870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8" name="Picture 7" descr="A picture containing text, road, outdoor, street&#10;&#10;Description automatically generated">
            <a:extLst>
              <a:ext uri="{FF2B5EF4-FFF2-40B4-BE49-F238E27FC236}">
                <a16:creationId xmlns:a16="http://schemas.microsoft.com/office/drawing/2014/main" xmlns="" id="{982D4813-C96F-107F-7305-6022138514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4" r="41713" b="1"/>
          <a:stretch/>
        </p:blipFill>
        <p:spPr>
          <a:xfrm>
            <a:off x="3595404" y="33"/>
            <a:ext cx="4942298" cy="6857999"/>
          </a:xfrm>
          <a:custGeom>
            <a:avLst/>
            <a:gdLst/>
            <a:ahLst/>
            <a:cxnLst/>
            <a:rect l="l" t="t" r="r" b="b"/>
            <a:pathLst>
              <a:path w="4942298" h="6857999">
                <a:moveTo>
                  <a:pt x="0" y="0"/>
                </a:moveTo>
                <a:lnTo>
                  <a:pt x="4164238" y="0"/>
                </a:lnTo>
                <a:lnTo>
                  <a:pt x="4271743" y="210478"/>
                </a:lnTo>
                <a:cubicBezTo>
                  <a:pt x="4695097" y="1127919"/>
                  <a:pt x="4942298" y="2233909"/>
                  <a:pt x="4942298" y="3424428"/>
                </a:cubicBezTo>
                <a:cubicBezTo>
                  <a:pt x="4942298" y="4614948"/>
                  <a:pt x="4695097" y="5720938"/>
                  <a:pt x="4271743" y="6638378"/>
                </a:cubicBezTo>
                <a:lnTo>
                  <a:pt x="4159568" y="6857999"/>
                </a:lnTo>
                <a:lnTo>
                  <a:pt x="49488" y="6857999"/>
                </a:lnTo>
                <a:lnTo>
                  <a:pt x="119616" y="6721637"/>
                </a:lnTo>
                <a:cubicBezTo>
                  <a:pt x="540124" y="5863919"/>
                  <a:pt x="796416" y="4724528"/>
                  <a:pt x="796416" y="3474162"/>
                </a:cubicBezTo>
                <a:cubicBezTo>
                  <a:pt x="796416" y="2140439"/>
                  <a:pt x="504812" y="932979"/>
                  <a:pt x="33352" y="58950"/>
                </a:cubicBezTo>
                <a:close/>
              </a:path>
            </a:pathLst>
          </a:custGeom>
        </p:spPr>
      </p:pic>
      <p:sp useBgFill="1">
        <p:nvSpPr>
          <p:cNvPr id="36" name="Freeform: Shape 23">
            <a:extLst>
              <a:ext uri="{FF2B5EF4-FFF2-40B4-BE49-F238E27FC236}">
                <a16:creationId xmlns:a16="http://schemas.microsoft.com/office/drawing/2014/main" xmlns="" id="{6A0924B3-0260-445E-AFD7-9533C0D1B3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7" name="Freeform: Shape 25">
            <a:extLst>
              <a:ext uri="{FF2B5EF4-FFF2-40B4-BE49-F238E27FC236}">
                <a16:creationId xmlns:a16="http://schemas.microsoft.com/office/drawing/2014/main" xmlns="" id="{7C34E8CB-B972-4A94-8469-315C10C2A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FF46800E-DC7B-C13C-63CC-07744AE1D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3" y="1511589"/>
            <a:ext cx="3430958" cy="2896432"/>
          </a:xfrm>
        </p:spPr>
        <p:txBody>
          <a:bodyPr anchor="b">
            <a:normAutofit/>
          </a:bodyPr>
          <a:lstStyle/>
          <a:p>
            <a:pPr algn="l"/>
            <a:r>
              <a:rPr lang="en-US" sz="4000"/>
              <a:t>Thank You</a:t>
            </a:r>
            <a:endParaRPr lang="en-IN" sz="400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EDE3C664-8B4A-48C7-E0D5-AC508FC995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11" y="4769996"/>
            <a:ext cx="3430959" cy="1334930"/>
          </a:xfrm>
        </p:spPr>
        <p:txBody>
          <a:bodyPr>
            <a:normAutofit/>
          </a:bodyPr>
          <a:lstStyle/>
          <a:p>
            <a:pPr algn="l"/>
            <a:r>
              <a:rPr lang="en-US" sz="2100"/>
              <a:t>Vivek Theyyathan Valappil</a:t>
            </a:r>
            <a:endParaRPr lang="en-IN" sz="2100"/>
          </a:p>
        </p:txBody>
      </p:sp>
      <p:sp>
        <p:nvSpPr>
          <p:cNvPr id="38" name="Rectangle 27">
            <a:extLst>
              <a:ext uri="{FF2B5EF4-FFF2-40B4-BE49-F238E27FC236}">
                <a16:creationId xmlns:a16="http://schemas.microsoft.com/office/drawing/2014/main" xmlns="" id="{114A821F-8663-46BA-8CC0-D4C44F639F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67EF550F-47CE-4FB2-9DAC-12AD835C8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120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98B8C60-9DFA-EA69-DE5F-185186A131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t="9091" r="37718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626488-E593-D145-D9AA-0FBB213CB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300"/>
              <a:t>IZAR- Is an integrated all in one surveillance and reporting system which combines of Acoustic pattern detection, Drone Detection, MAC id detection, IMSI detection, Air quality detection and Accident Detection.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302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86FF76B9-219D-4469-AF87-0236D2903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DB88BD78-87E1-424D-B479-C37D8E41B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C05EB894-9410-4B20-95E4-7A25101AB8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166E38B6-B050-4340-8E8F-3A971DADC0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xmlns="" id="{633C5E46-DAC5-4661-9C87-22B08E2A5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855861F-F574-7328-3614-D5EC1F0D572C}"/>
              </a:ext>
            </a:extLst>
          </p:cNvPr>
          <p:cNvSpPr/>
          <p:nvPr/>
        </p:nvSpPr>
        <p:spPr>
          <a:xfrm>
            <a:off x="1194145" y="643467"/>
            <a:ext cx="1244645" cy="8269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32104">
              <a:spcAft>
                <a:spcPts val="600"/>
              </a:spcAft>
            </a:pPr>
            <a:r>
              <a:rPr lang="en-US" sz="1638" kern="12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Sensor 1</a:t>
            </a:r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3FC77DD-3DF2-7A82-6C3E-A79503B5206E}"/>
              </a:ext>
            </a:extLst>
          </p:cNvPr>
          <p:cNvSpPr/>
          <p:nvPr/>
        </p:nvSpPr>
        <p:spPr>
          <a:xfrm>
            <a:off x="1194145" y="2165173"/>
            <a:ext cx="1244645" cy="8269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32104">
              <a:spcAft>
                <a:spcPts val="600"/>
              </a:spcAft>
            </a:pPr>
            <a:r>
              <a:rPr lang="en-US" sz="1638" kern="12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Sensor 2</a:t>
            </a:r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240A685-A8CF-A9DC-3941-C013F710AC72}"/>
              </a:ext>
            </a:extLst>
          </p:cNvPr>
          <p:cNvSpPr/>
          <p:nvPr/>
        </p:nvSpPr>
        <p:spPr>
          <a:xfrm>
            <a:off x="1194145" y="3776391"/>
            <a:ext cx="1244645" cy="8269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32104">
              <a:spcAft>
                <a:spcPts val="600"/>
              </a:spcAft>
            </a:pPr>
            <a:r>
              <a:rPr lang="en-US" sz="1638" kern="12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Sensor 2</a:t>
            </a:r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34978CC-7F3F-496F-28AC-BCA5C8BFB0B8}"/>
              </a:ext>
            </a:extLst>
          </p:cNvPr>
          <p:cNvSpPr/>
          <p:nvPr/>
        </p:nvSpPr>
        <p:spPr>
          <a:xfrm>
            <a:off x="1194145" y="5387610"/>
            <a:ext cx="1244645" cy="8269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32104">
              <a:spcAft>
                <a:spcPts val="600"/>
              </a:spcAft>
            </a:pPr>
            <a:r>
              <a:rPr lang="en-US" sz="1638" kern="12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Sensor 4</a:t>
            </a:r>
            <a:endParaRPr lang="en-IN"/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xmlns="" id="{916EF5A3-423C-304D-011E-3F8043C0E5DF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2438790" y="1056928"/>
            <a:ext cx="4799554" cy="217173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xmlns="" id="{5143F283-6652-16A5-CCF6-97CDEA6D7EB5}"/>
              </a:ext>
            </a:extLst>
          </p:cNvPr>
          <p:cNvCxnSpPr>
            <a:cxnSpLocks/>
            <a:stCxn id="5" idx="3"/>
            <a:endCxn id="33" idx="1"/>
          </p:cNvCxnSpPr>
          <p:nvPr/>
        </p:nvCxnSpPr>
        <p:spPr>
          <a:xfrm>
            <a:off x="2438790" y="2578634"/>
            <a:ext cx="4799555" cy="89618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xmlns="" id="{8927ED53-30FB-F643-F5D0-9A3FED0D4DEB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2438790" y="3668763"/>
            <a:ext cx="4799554" cy="52109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xmlns="" id="{B83C84D0-4AB4-7738-EAE6-88A938B20CE1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2438790" y="3929307"/>
            <a:ext cx="4799554" cy="187176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B6AA72DF-930A-2F9F-8525-305BEF6F3D8A}"/>
              </a:ext>
            </a:extLst>
          </p:cNvPr>
          <p:cNvSpPr/>
          <p:nvPr/>
        </p:nvSpPr>
        <p:spPr>
          <a:xfrm>
            <a:off x="5166779" y="2639906"/>
            <a:ext cx="1858442" cy="4710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32104">
              <a:spcAft>
                <a:spcPts val="600"/>
              </a:spcAft>
            </a:pPr>
            <a:r>
              <a:rPr lang="en-US" sz="1274" kern="12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Communication Link</a:t>
            </a:r>
            <a:endParaRPr lang="en-IN" sz="140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D1228A63-8C37-BF45-5DA0-2BFA4E6B310E}"/>
              </a:ext>
            </a:extLst>
          </p:cNvPr>
          <p:cNvSpPr/>
          <p:nvPr/>
        </p:nvSpPr>
        <p:spPr>
          <a:xfrm>
            <a:off x="7238345" y="2524286"/>
            <a:ext cx="2889962" cy="1901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32104">
              <a:spcAft>
                <a:spcPts val="600"/>
              </a:spcAft>
            </a:pPr>
            <a:r>
              <a:rPr lang="en-US" sz="2184" kern="12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Control and Monitoring Center</a:t>
            </a:r>
            <a:endParaRPr lang="en-IN" sz="2400"/>
          </a:p>
        </p:txBody>
      </p: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xmlns="" id="{9055F782-A9C1-7283-6052-20DE2A753187}"/>
              </a:ext>
            </a:extLst>
          </p:cNvPr>
          <p:cNvCxnSpPr>
            <a:cxnSpLocks/>
            <a:stCxn id="33" idx="3"/>
          </p:cNvCxnSpPr>
          <p:nvPr/>
        </p:nvCxnSpPr>
        <p:spPr>
          <a:xfrm flipV="1">
            <a:off x="10128307" y="1939262"/>
            <a:ext cx="392149" cy="1535559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373D797F-1F4F-ACCC-6EAB-87BC389406E4}"/>
              </a:ext>
            </a:extLst>
          </p:cNvPr>
          <p:cNvSpPr/>
          <p:nvPr/>
        </p:nvSpPr>
        <p:spPr>
          <a:xfrm>
            <a:off x="8107892" y="890691"/>
            <a:ext cx="2889962" cy="10485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32104">
              <a:spcAft>
                <a:spcPts val="600"/>
              </a:spcAft>
            </a:pPr>
            <a:r>
              <a:rPr lang="en-US" sz="1638" kern="12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Deep learning network</a:t>
            </a:r>
          </a:p>
          <a:p>
            <a:pPr algn="ctr" defTabSz="832104">
              <a:spcAft>
                <a:spcPts val="600"/>
              </a:spcAft>
            </a:pPr>
            <a:r>
              <a:rPr lang="en-US" sz="1638" kern="12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Big Data Analysis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549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2172A0AC-3DCE-4672-BCAF-28FEF91F60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E6F1C77-EDC9-4C5F-8C1C-62DD46BDA3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B1AB9A9E-AD49-C1B8-79AC-FDA18A0768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1" r="16298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F7081D-4F8D-D4E2-5EFE-FDD46006E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Objectives</a:t>
            </a:r>
            <a:endParaRPr lang="en-IN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4EE1EA-D48A-C602-BC17-36D05AEA6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Public safety.</a:t>
            </a:r>
          </a:p>
          <a:p>
            <a:r>
              <a:rPr lang="en-US" sz="2000">
                <a:solidFill>
                  <a:srgbClr val="FFFFFF"/>
                </a:solidFill>
              </a:rPr>
              <a:t>Disaster management.</a:t>
            </a:r>
          </a:p>
          <a:p>
            <a:r>
              <a:rPr lang="en-US" sz="2000">
                <a:solidFill>
                  <a:srgbClr val="FFFFFF"/>
                </a:solidFill>
              </a:rPr>
              <a:t>Threat Identification.</a:t>
            </a:r>
          </a:p>
          <a:p>
            <a:r>
              <a:rPr lang="en-US" sz="2000">
                <a:solidFill>
                  <a:srgbClr val="FFFFFF"/>
                </a:solidFill>
              </a:rPr>
              <a:t>Crime mitigation.</a:t>
            </a:r>
          </a:p>
          <a:p>
            <a:r>
              <a:rPr lang="en-US" sz="2000">
                <a:solidFill>
                  <a:srgbClr val="FFFFFF"/>
                </a:solidFill>
              </a:rPr>
              <a:t>Pattern recognition.</a:t>
            </a:r>
          </a:p>
          <a:p>
            <a:r>
              <a:rPr lang="en-US" sz="2000">
                <a:solidFill>
                  <a:srgbClr val="FFFFFF"/>
                </a:solidFill>
              </a:rPr>
              <a:t>Intelligence gathering.</a:t>
            </a:r>
          </a:p>
          <a:p>
            <a:r>
              <a:rPr lang="en-US" sz="2000">
                <a:solidFill>
                  <a:srgbClr val="FFFFFF"/>
                </a:solidFill>
              </a:rPr>
              <a:t>Atmospheric Monitoring.</a:t>
            </a:r>
          </a:p>
          <a:p>
            <a:r>
              <a:rPr lang="en-IN" sz="2000">
                <a:solidFill>
                  <a:srgbClr val="FFFFFF"/>
                </a:solidFill>
              </a:rPr>
              <a:t>Air and ground surveillance.</a:t>
            </a:r>
          </a:p>
        </p:txBody>
      </p:sp>
      <p:pic>
        <p:nvPicPr>
          <p:cNvPr id="5" name="Picture 4" descr="Padlock on computer motherboard">
            <a:extLst>
              <a:ext uri="{FF2B5EF4-FFF2-40B4-BE49-F238E27FC236}">
                <a16:creationId xmlns:a16="http://schemas.microsoft.com/office/drawing/2014/main" xmlns="" id="{100CD431-082A-CE3E-89C3-056F710636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07" r="34455" b="-1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10244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xmlns="" id="{9AA72BD9-2C5A-4EDC-931F-5AA08EACA0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xmlns="" id="{986FDA65-DE67-2884-9689-D6BF6236EC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" r="20924" b="4279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8" name="Rectangle 11">
            <a:extLst>
              <a:ext uri="{FF2B5EF4-FFF2-40B4-BE49-F238E27FC236}">
                <a16:creationId xmlns:a16="http://schemas.microsoft.com/office/drawing/2014/main" xmlns="" id="{DD3981AC-7B61-4947-BCF3-F7AA7FA38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60AC1E-B0B5-52EE-1DBA-405669F6C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/>
              <a:t>Breakdown of components.</a:t>
            </a:r>
            <a:endParaRPr lang="en-IN" sz="2800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E51087-E574-0C5B-28FE-C638A193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/>
              <a:t>Air Quality measuring unit.</a:t>
            </a:r>
          </a:p>
          <a:p>
            <a:r>
              <a:rPr lang="en-US" sz="1700"/>
              <a:t>Acoustic detectors for identification (e.g.: Gunshots, distress call).</a:t>
            </a:r>
          </a:p>
          <a:p>
            <a:r>
              <a:rPr lang="en-US" sz="1700"/>
              <a:t>Drone Detection system.</a:t>
            </a:r>
          </a:p>
          <a:p>
            <a:r>
              <a:rPr lang="en-US" sz="1700"/>
              <a:t>MAC address monitoring system.</a:t>
            </a:r>
          </a:p>
          <a:p>
            <a:r>
              <a:rPr lang="en-US" sz="1700"/>
              <a:t>IMSI monitoring system.</a:t>
            </a:r>
          </a:p>
          <a:p>
            <a:endParaRPr lang="en-IN" sz="1700"/>
          </a:p>
        </p:txBody>
      </p:sp>
    </p:spTree>
    <p:extLst>
      <p:ext uri="{BB962C8B-B14F-4D97-AF65-F5344CB8AC3E}">
        <p14:creationId xmlns:p14="http://schemas.microsoft.com/office/powerpoint/2010/main" val="452846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xmlns="" id="{C1DD1A8A-57D5-4A81-AD04-532B043C5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building, outdoor, road, way&#10;&#10;Description automatically generated">
            <a:extLst>
              <a:ext uri="{FF2B5EF4-FFF2-40B4-BE49-F238E27FC236}">
                <a16:creationId xmlns:a16="http://schemas.microsoft.com/office/drawing/2014/main" xmlns="" id="{60BC2641-01F3-F79F-8562-A9F54D0506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-3048" y="33443"/>
            <a:ext cx="12191999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xmlns="" id="{82C6CD58-B393-1C35-182E-F8D1E6C49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5591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sitting in front of a large screen with many monitors&#10;&#10;Description automatically generated with low confidence">
            <a:extLst>
              <a:ext uri="{FF2B5EF4-FFF2-40B4-BE49-F238E27FC236}">
                <a16:creationId xmlns:a16="http://schemas.microsoft.com/office/drawing/2014/main" xmlns="" id="{D91314CD-90BC-0A97-75C5-9C77D552AA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" r="21393" b="458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76B53082-1F3B-F509-6663-24089E069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Setup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35E4835-2106-9D17-DA23-4922BFC82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The device are fixed to various poles available on the street, if possible along with CCTV installations.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029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C0A1ED06-4733-4020-9C60-81D4D80140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0CA3509-3AF9-45FE-93ED-57BB5D5E8E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sky, outdoor&#10;&#10;Description automatically generated">
            <a:extLst>
              <a:ext uri="{FF2B5EF4-FFF2-40B4-BE49-F238E27FC236}">
                <a16:creationId xmlns:a16="http://schemas.microsoft.com/office/drawing/2014/main" xmlns="" id="{464D517D-5BD9-886C-3A6D-69736344CE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7C30FDBB-683B-093C-D407-878E2330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95"/>
            <a:ext cx="10165218" cy="2806506"/>
          </a:xfrm>
        </p:spPr>
        <p:txBody>
          <a:bodyPr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Advantages</a:t>
            </a:r>
            <a:endParaRPr lang="en-IN" sz="4000">
              <a:solidFill>
                <a:srgbClr val="FFFFFF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23D010C2-1787-EFA7-9037-7600B55C0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26300"/>
            <a:ext cx="10165218" cy="258845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Early warning systems on aerial threats.</a:t>
            </a:r>
          </a:p>
          <a:p>
            <a:r>
              <a:rPr lang="en-US" sz="2000" dirty="0">
                <a:solidFill>
                  <a:srgbClr val="FFFFFF"/>
                </a:solidFill>
              </a:rPr>
              <a:t>Gunshot detection.</a:t>
            </a:r>
          </a:p>
          <a:p>
            <a:r>
              <a:rPr lang="en-US" sz="2000" dirty="0">
                <a:solidFill>
                  <a:srgbClr val="FFFFFF"/>
                </a:solidFill>
              </a:rPr>
              <a:t>Identification of threats. (Terrorist)</a:t>
            </a:r>
          </a:p>
          <a:p>
            <a:r>
              <a:rPr lang="en-US" sz="2000" dirty="0">
                <a:solidFill>
                  <a:srgbClr val="FFFFFF"/>
                </a:solidFill>
              </a:rPr>
              <a:t>Mitigation of threat from weaponized consumer drones.</a:t>
            </a:r>
          </a:p>
        </p:txBody>
      </p:sp>
    </p:spTree>
    <p:extLst>
      <p:ext uri="{BB962C8B-B14F-4D97-AF65-F5344CB8AC3E}">
        <p14:creationId xmlns:p14="http://schemas.microsoft.com/office/powerpoint/2010/main" val="2644024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B3F59054-3394-4D87-8BD0-A28DCD47F1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n airplane flying over a power line&#10;&#10;Description automatically generated with low confidence">
            <a:extLst>
              <a:ext uri="{FF2B5EF4-FFF2-40B4-BE49-F238E27FC236}">
                <a16:creationId xmlns:a16="http://schemas.microsoft.com/office/drawing/2014/main" xmlns="" id="{C9EF676B-5394-F500-EBFF-7A6505C58F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" r="42358" b="-1"/>
          <a:stretch/>
        </p:blipFill>
        <p:spPr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7" name="Picture 6" descr="A picture containing text, sky, light, cloudy&#10;&#10;Description automatically generated">
            <a:extLst>
              <a:ext uri="{FF2B5EF4-FFF2-40B4-BE49-F238E27FC236}">
                <a16:creationId xmlns:a16="http://schemas.microsoft.com/office/drawing/2014/main" xmlns="" id="{A55E7083-7B58-8B3F-DC8C-FFBCB677FC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" r="11824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5" name="Picture 4" descr="A camera on a tripod&#10;&#10;Description automatically generated with low confidence">
            <a:extLst>
              <a:ext uri="{FF2B5EF4-FFF2-40B4-BE49-F238E27FC236}">
                <a16:creationId xmlns:a16="http://schemas.microsoft.com/office/drawing/2014/main" xmlns="" id="{F49E6908-BB3B-4B86-7C0A-7E967E30F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72" r="3" b="12340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xmlns="" id="{2FE0ABA9-CAF1-4816-837D-5F28AAA08E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xmlns="" id="{BC8B9C14-70F0-4F42-85FF-0DD3D5A585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645DD9-8D01-4CA8-2E46-9362524C1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en-US" sz="2800"/>
              <a:t>Advantages</a:t>
            </a:r>
            <a:endParaRPr lang="en-IN" sz="2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8DE6C44-43F8-4DE4-AB81-66853FFEA0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409529B-9B56-4F10-BE4D-F934DB89E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D74656-8277-5606-E237-5BFFE7FAE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>
            <a:normAutofit/>
          </a:bodyPr>
          <a:lstStyle/>
          <a:p>
            <a:r>
              <a:rPr lang="en-US" sz="1700"/>
              <a:t>Pattern detection to reveal threat actors like sleeper cells and foreign agent.</a:t>
            </a:r>
          </a:p>
          <a:p>
            <a:r>
              <a:rPr lang="en-US" sz="1700"/>
              <a:t>Crime detections.</a:t>
            </a:r>
          </a:p>
          <a:p>
            <a:r>
              <a:rPr lang="en-US" sz="1700"/>
              <a:t>Accident detection.</a:t>
            </a:r>
          </a:p>
          <a:p>
            <a:r>
              <a:rPr lang="en-US" sz="1700"/>
              <a:t>Effective utilization of government resources.</a:t>
            </a:r>
          </a:p>
          <a:p>
            <a:r>
              <a:rPr lang="en-US" sz="1700"/>
              <a:t>Early Warning system.</a:t>
            </a:r>
          </a:p>
          <a:p>
            <a:endParaRPr lang="en-US" sz="1700"/>
          </a:p>
          <a:p>
            <a:endParaRPr lang="en-US" sz="1700"/>
          </a:p>
          <a:p>
            <a:endParaRPr lang="en-IN" sz="1700"/>
          </a:p>
        </p:txBody>
      </p:sp>
    </p:spTree>
    <p:extLst>
      <p:ext uri="{BB962C8B-B14F-4D97-AF65-F5344CB8AC3E}">
        <p14:creationId xmlns:p14="http://schemas.microsoft.com/office/powerpoint/2010/main" val="4204255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203</Words>
  <Application>Microsoft Office PowerPoint</Application>
  <PresentationFormat>Произвольный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I.Z.A.R</vt:lpstr>
      <vt:lpstr>IZAR- Is an integrated all in one surveillance and reporting system which combines of Acoustic pattern detection, Drone Detection, MAC id detection, IMSI detection, Air quality detection and Accident Detection. </vt:lpstr>
      <vt:lpstr>Презентация PowerPoint</vt:lpstr>
      <vt:lpstr>Objectives</vt:lpstr>
      <vt:lpstr>Breakdown of components.</vt:lpstr>
      <vt:lpstr>Презентация PowerPoint</vt:lpstr>
      <vt:lpstr>Setup</vt:lpstr>
      <vt:lpstr>Advantages</vt:lpstr>
      <vt:lpstr>Advantages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Vivek TV</dc:creator>
  <cp:lastModifiedBy>kafedra</cp:lastModifiedBy>
  <cp:revision>3</cp:revision>
  <dcterms:created xsi:type="dcterms:W3CDTF">2023-05-03T15:03:35Z</dcterms:created>
  <dcterms:modified xsi:type="dcterms:W3CDTF">2023-05-05T09:23:56Z</dcterms:modified>
</cp:coreProperties>
</file>