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6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7D7"/>
    <a:srgbClr val="FF66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6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3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3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6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24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21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3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84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9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836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6DE5C-6986-49DA-BCC2-4F7091E9D8F1}" type="datetimeFigureOut">
              <a:rPr lang="ru-RU" smtClean="0"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E7CDF-CA70-4E9A-84ED-2B9A296935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3229" y="222168"/>
            <a:ext cx="11488202" cy="6443743"/>
          </a:xfrm>
        </p:spPr>
      </p:pic>
      <p:sp>
        <p:nvSpPr>
          <p:cNvPr id="7" name="Прямоугольник 6"/>
          <p:cNvSpPr/>
          <p:nvPr/>
        </p:nvSpPr>
        <p:spPr>
          <a:xfrm>
            <a:off x="1182389" y="773105"/>
            <a:ext cx="10101072" cy="317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ВЫСШАЯ МЕДИКО-БИОЛОГИЧЕСКАЯ ШКОЛА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различных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студнеобразователей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технологии производства желейных кондитерских изделий</a:t>
            </a: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Кафедра: Пищевые и биотехнологии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Исполнители: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Сафонова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Е.Н.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Гнидина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Н.К.,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МБ-101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 руководитель: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Руськина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А.А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C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52176"/>
            <a:ext cx="10940980" cy="108924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 проекта: </a:t>
            </a: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приготовление </a:t>
            </a: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мармелада на </a:t>
            </a: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различных </a:t>
            </a:r>
            <a:r>
              <a:rPr lang="ru-RU" sz="2800" dirty="0" err="1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желирующих</a:t>
            </a:r>
            <a:r>
              <a:rPr lang="ru-RU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основах, оценка качества полученных образцов.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698172"/>
            <a:ext cx="10556631" cy="4428550"/>
          </a:xfrm>
          <a:pattFill prst="pct20">
            <a:fgClr>
              <a:srgbClr val="F7C7D7"/>
            </a:fgClr>
            <a:bgClr>
              <a:schemeClr val="bg1"/>
            </a:bgClr>
          </a:pattFill>
        </p:spPr>
        <p:txBody>
          <a:bodyPr/>
          <a:lstStyle/>
          <a:p>
            <a:pPr indent="42863" algn="just">
              <a:buNone/>
              <a:tabLst>
                <a:tab pos="10139363" algn="l"/>
              </a:tabLs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Мармелад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кулинарный продукт, приготовленный из фруктов, вареных с сахаром с добавлением загустителя и вкусовых добавок.</a:t>
            </a:r>
          </a:p>
          <a:p>
            <a:pPr indent="42863" algn="just">
              <a:buNone/>
              <a:tabLst>
                <a:tab pos="101393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желирующего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 может применяться:</a:t>
            </a:r>
          </a:p>
          <a:p>
            <a:pPr indent="42863" algn="just">
              <a:buFont typeface="Wingdings" panose="05000000000000000000" pitchFamily="2" charset="2"/>
              <a:buChar char="Ø"/>
              <a:tabLst>
                <a:tab pos="1013936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пектин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(содержится во фруктах естественным образом);</a:t>
            </a:r>
          </a:p>
          <a:p>
            <a:pPr indent="42863" algn="just">
              <a:buFont typeface="Wingdings" panose="05000000000000000000" pitchFamily="2" charset="2"/>
              <a:buChar char="Ø"/>
              <a:tabLst>
                <a:tab pos="10139363" algn="l"/>
              </a:tabLs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агар-агар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(получен из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морских водорослей);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2863">
              <a:buFont typeface="Wingdings" panose="05000000000000000000" pitchFamily="2" charset="2"/>
              <a:buChar char="Ø"/>
              <a:tabLst>
                <a:tab pos="10139363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желатин (полученный из костей животных).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2" t="6468" r="16926" b="22266"/>
          <a:stretch/>
        </p:blipFill>
        <p:spPr>
          <a:xfrm>
            <a:off x="9696659" y="3494053"/>
            <a:ext cx="1627833" cy="263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452176"/>
            <a:ext cx="10940980" cy="582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Технологическая схема производства мармелада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4449" y="783772"/>
            <a:ext cx="4933739" cy="683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сырья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4448" y="1773535"/>
            <a:ext cx="4933739" cy="683289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Приготовление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фруктово-ягодной смеси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4448" y="2813540"/>
            <a:ext cx="4933739" cy="683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Варка мармеладной массы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4447" y="3798279"/>
            <a:ext cx="4933739" cy="683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4446" y="4838284"/>
            <a:ext cx="4933739" cy="683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4445" y="5873265"/>
            <a:ext cx="4933739" cy="683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1660" y="1504743"/>
            <a:ext cx="5767758" cy="4325818"/>
          </a:xfrm>
          <a:pattFill prst="pct20">
            <a:fgClr>
              <a:srgbClr val="F7C7D7"/>
            </a:fgClr>
            <a:bgClr>
              <a:schemeClr val="bg1"/>
            </a:bgClr>
          </a:pattFill>
        </p:spPr>
      </p:pic>
      <p:sp>
        <p:nvSpPr>
          <p:cNvPr id="15" name="Стрелка вниз 14"/>
          <p:cNvSpPr/>
          <p:nvPr/>
        </p:nvSpPr>
        <p:spPr>
          <a:xfrm>
            <a:off x="3074791" y="1341455"/>
            <a:ext cx="442132" cy="4572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3069753" y="2476920"/>
            <a:ext cx="442132" cy="417007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069753" y="3364943"/>
            <a:ext cx="442132" cy="4572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069753" y="4376058"/>
            <a:ext cx="442132" cy="4572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3069753" y="5481384"/>
            <a:ext cx="442132" cy="45720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7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99" y="452176"/>
            <a:ext cx="10864779" cy="5828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показатели качества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092382"/>
              </p:ext>
            </p:extLst>
          </p:nvPr>
        </p:nvGraphicFramePr>
        <p:xfrm>
          <a:off x="217714" y="743579"/>
          <a:ext cx="11850356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763">
                  <a:extLst>
                    <a:ext uri="{9D8B030D-6E8A-4147-A177-3AD203B41FA5}">
                      <a16:colId xmlns:a16="http://schemas.microsoft.com/office/drawing/2014/main" val="12450538"/>
                    </a:ext>
                  </a:extLst>
                </a:gridCol>
                <a:gridCol w="3366198">
                  <a:extLst>
                    <a:ext uri="{9D8B030D-6E8A-4147-A177-3AD203B41FA5}">
                      <a16:colId xmlns:a16="http://schemas.microsoft.com/office/drawing/2014/main" val="3817247781"/>
                    </a:ext>
                  </a:extLst>
                </a:gridCol>
                <a:gridCol w="3416439">
                  <a:extLst>
                    <a:ext uri="{9D8B030D-6E8A-4147-A177-3AD203B41FA5}">
                      <a16:colId xmlns:a16="http://schemas.microsoft.com/office/drawing/2014/main" val="2470375702"/>
                    </a:ext>
                  </a:extLst>
                </a:gridCol>
                <a:gridCol w="3315956">
                  <a:extLst>
                    <a:ext uri="{9D8B030D-6E8A-4147-A177-3AD203B41FA5}">
                      <a16:colId xmlns:a16="http://schemas.microsoft.com/office/drawing/2014/main" val="2808861705"/>
                    </a:ext>
                  </a:extLst>
                </a:gridCol>
              </a:tblGrid>
              <a:tr h="6098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показателей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«Морковный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pPr algn="ctr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(агар-агар)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 «Апельсиновый»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(желатин)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«Вишневый»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(пектин)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56321"/>
                  </a:ext>
                </a:extLst>
              </a:tr>
              <a:tr h="51956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Вкус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Характерный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морковный,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постороннего привкуса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Характерный апельсиновый,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постороннего привкуса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Характерный вишневый,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постороннего привкуса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04578"/>
                  </a:ext>
                </a:extLst>
              </a:tr>
              <a:tr h="76661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Запах и цвет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для данного наименования мармелада,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постороннего запаха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для данного наименования мармелада,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постороннего запаха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для данного наименования мармелада,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постороннего запаха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977581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Консистенция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Студнеобразная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затяжистая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Студнеобразная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Студнеобразная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613055"/>
                  </a:ext>
                </a:extLst>
              </a:tr>
              <a:tr h="90026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Соответствующая данному наименованию мармелада.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формового - правильная,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четким контуром, без деформации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Соответствующая данному наименованию мармелада.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формового - правильная,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четким контуром, без деформации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Соответствующая данному наименованию мармелада.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формового - правильная,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четким контуром, без деформации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661600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Поверхность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Глянцевая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Глянцевая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r>
                        <a:rPr lang="ru-RU" sz="1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ероховатая</a:t>
                      </a:r>
                      <a:endParaRPr lang="ru-RU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610685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Прочность студня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415970"/>
                  </a:ext>
                </a:extLst>
              </a:tr>
              <a:tr h="3484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Внешний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вид полученных о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бразцов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841191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7" b="36117"/>
          <a:stretch/>
        </p:blipFill>
        <p:spPr>
          <a:xfrm>
            <a:off x="9221353" y="5277896"/>
            <a:ext cx="2425072" cy="1531203"/>
          </a:xfrm>
          <a:prstGeom prst="rect">
            <a:avLst/>
          </a:prstGeom>
        </p:spPr>
      </p:pic>
      <p:pic>
        <p:nvPicPr>
          <p:cNvPr id="12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5" t="13723" r="25470" b="22460"/>
          <a:stretch/>
        </p:blipFill>
        <p:spPr>
          <a:xfrm rot="5400000">
            <a:off x="6416490" y="5231472"/>
            <a:ext cx="1510517" cy="1521801"/>
          </a:xfrm>
          <a:prstGeom prst="rect">
            <a:avLst/>
          </a:prstGeom>
          <a:effectLst>
            <a:outerShdw blurRad="50800" dist="50800" dir="5400000" algn="ctr" rotWithShape="0">
              <a:srgbClr val="F7C7D7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F7C7D7"/>
            </a:extrusionClr>
            <a:contourClr>
              <a:srgbClr val="F7C7D7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3" t="8644" r="18227" b="29084"/>
          <a:stretch/>
        </p:blipFill>
        <p:spPr>
          <a:xfrm>
            <a:off x="2790250" y="5257210"/>
            <a:ext cx="1929283" cy="15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233</Words>
  <Application>Microsoft Office PowerPoint</Application>
  <PresentationFormat>Широкоэкранный</PresentationFormat>
  <Paragraphs>71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Цель проекта: приготовление мармелада на различных желирующих основах, оценка качества полученных образцов.</vt:lpstr>
      <vt:lpstr>Технологическая схема производства мармелада </vt:lpstr>
      <vt:lpstr>Органолептические показатели качества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tigrica_222@mail.ru</dc:creator>
  <cp:lastModifiedBy>Алена</cp:lastModifiedBy>
  <cp:revision>26</cp:revision>
  <dcterms:created xsi:type="dcterms:W3CDTF">2023-04-29T15:08:14Z</dcterms:created>
  <dcterms:modified xsi:type="dcterms:W3CDTF">2023-05-01T10:24:01Z</dcterms:modified>
</cp:coreProperties>
</file>