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58" r:id="rId5"/>
    <p:sldId id="265" r:id="rId6"/>
    <p:sldId id="264" r:id="rId7"/>
    <p:sldId id="266" r:id="rId8"/>
    <p:sldId id="270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4660"/>
  </p:normalViewPr>
  <p:slideViewPr>
    <p:cSldViewPr>
      <p:cViewPr>
        <p:scale>
          <a:sx n="98" d="100"/>
          <a:sy n="98" d="100"/>
        </p:scale>
        <p:origin x="-49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3;&#1077;&#1082;&#1089;&#1072;&#1085;&#1076;&#1088;\Desktop\&#1076;&#1080;&#1087;&#1083;&#1086;&#1084;%20&#1080;%20&#1089;&#1090;&#1072;&#1090;&#1100;&#1103;\&#1076;&#1083;&#1103;%20&#1076;&#1080;&#1087;&#1083;&#1086;&#1084;&#1072;\&#1089;%20&#1074;&#1077;&#1085;&#1090;&#1080;&#1083;&#1103;&#1090;&#1086;&#1088;&#1086;&#1084;%206&#1042;%20&#1086;&#1093;&#1083;&#1072;&#1078;&#1076;.%20&#1075;&#1086;&#1088;&#1103;&#1095;\&#1043;&#1088;&#1072;&#1092;&#1080;&#1082;.%206&#1042;%20&#1086;&#1093;&#1083;&#1072;&#1078;&#1076;.%20&#1075;&#1086;&#1088;&#1103;&#1095;&#1077;&#108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3;&#1077;&#1082;&#1089;&#1072;&#1085;&#1076;&#1088;\Desktop\&#1053;&#1086;&#1074;&#1072;&#1103;%20&#1087;&#1072;&#1087;&#1082;&#1072;\&#1052;&#1091;&#1079;&#1099;&#1082;&#1072;\&#1074;&#1099;&#1073;&#1086;&#1088;%20&#1086;&#1093;&#1083;&#1072;&#1078;&#1076;&#1077;&#1085;&#1080;&#1103;.xlsx%20(&#1057;&#1082;&#1080;&#1085;&#1091;&#1090;&#1100;)-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3;&#1077;&#1082;&#1089;&#1072;&#1085;&#1076;&#1088;\Desktop\&#1053;&#1086;&#1074;&#1072;&#1103;%20&#1087;&#1072;&#1087;&#1082;&#1072;\&#1052;&#1091;&#1079;&#1099;&#1082;&#1072;\&#1048;&#1090;&#1086;&#1075;&#1086;&#1074;&#1099;&#1081;%20&#1076;&#1086;&#1082;&#1091;&#1084;&#1077;&#1085;&#1090;-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3;&#1077;&#1082;&#1089;&#1072;&#1085;&#1076;&#1088;\Desktop\&#1053;&#1086;&#1074;&#1072;&#1103;%20&#1087;&#1072;&#1087;&#1082;&#1072;\&#1052;&#1091;&#1079;&#1099;&#1082;&#1072;\&#1074;&#1099;&#1073;&#1086;&#1088;%20&#1086;&#1093;&#1083;&#1072;&#1078;&#1076;&#1077;&#1085;&#1080;&#1103;.xlsx%20(&#1057;&#1082;&#1080;&#1085;&#1091;&#1090;&#1100;)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3.99473399479102E-2"/>
          <c:y val="0.1000831800588784"/>
          <c:w val="0.75009502807529183"/>
          <c:h val="0.81480224143357338"/>
        </c:manualLayout>
      </c:layout>
      <c:scatterChart>
        <c:scatterStyle val="smoothMarker"/>
        <c:ser>
          <c:idx val="3"/>
          <c:order val="0"/>
          <c:tx>
            <c:strRef>
              <c:f>Лист1!$F$9</c:f>
              <c:strCache>
                <c:ptCount val="1"/>
                <c:pt idx="0">
                  <c:v>3 В Горячая сторона</c:v>
                </c:pt>
              </c:strCache>
            </c:strRef>
          </c:tx>
          <c:xVal>
            <c:numRef>
              <c:f>Лист1!$E$10:$E$15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23</c:v>
                </c:pt>
                <c:pt idx="4">
                  <c:v>31</c:v>
                </c:pt>
                <c:pt idx="5">
                  <c:v>39</c:v>
                </c:pt>
              </c:numCache>
            </c:numRef>
          </c:xVal>
          <c:yVal>
            <c:numRef>
              <c:f>Лист1!$F$10:$F$15</c:f>
              <c:numCache>
                <c:formatCode>General</c:formatCode>
                <c:ptCount val="6"/>
                <c:pt idx="0">
                  <c:v>22.7</c:v>
                </c:pt>
                <c:pt idx="1">
                  <c:v>33.200000000000003</c:v>
                </c:pt>
                <c:pt idx="2">
                  <c:v>41.4</c:v>
                </c:pt>
                <c:pt idx="3">
                  <c:v>44.5</c:v>
                </c:pt>
                <c:pt idx="4">
                  <c:v>47.2</c:v>
                </c:pt>
                <c:pt idx="5">
                  <c:v>49.8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Лист1!$C$9</c:f>
              <c:strCache>
                <c:ptCount val="1"/>
                <c:pt idx="0">
                  <c:v>3 В Холодная сторона</c:v>
                </c:pt>
              </c:strCache>
            </c:strRef>
          </c:tx>
          <c:xVal>
            <c:numRef>
              <c:f>Лист1!$B$10:$B$15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13</c:v>
                </c:pt>
                <c:pt idx="3">
                  <c:v>19</c:v>
                </c:pt>
                <c:pt idx="4">
                  <c:v>27</c:v>
                </c:pt>
                <c:pt idx="5">
                  <c:v>35</c:v>
                </c:pt>
              </c:numCache>
            </c:numRef>
          </c:xVal>
          <c:yVal>
            <c:numRef>
              <c:f>Лист1!$C$10:$C$15</c:f>
              <c:numCache>
                <c:formatCode>General</c:formatCode>
                <c:ptCount val="6"/>
                <c:pt idx="0">
                  <c:v>22.7</c:v>
                </c:pt>
                <c:pt idx="1">
                  <c:v>16.8</c:v>
                </c:pt>
                <c:pt idx="2">
                  <c:v>13.3</c:v>
                </c:pt>
                <c:pt idx="3">
                  <c:v>12.4</c:v>
                </c:pt>
                <c:pt idx="4">
                  <c:v>13.8</c:v>
                </c:pt>
                <c:pt idx="5">
                  <c:v>16.399999999999999</c:v>
                </c:pt>
              </c:numCache>
            </c:numRef>
          </c:yVal>
          <c:smooth val="1"/>
        </c:ser>
        <c:ser>
          <c:idx val="1"/>
          <c:order val="2"/>
          <c:tx>
            <c:strRef>
              <c:f>Лист1!$F$1</c:f>
              <c:strCache>
                <c:ptCount val="1"/>
                <c:pt idx="0">
                  <c:v>4,5 В Горячая сторона</c:v>
                </c:pt>
              </c:strCache>
            </c:strRef>
          </c:tx>
          <c:xVal>
            <c:numRef>
              <c:f>Лист1!$E$2:$E$7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10</c:v>
                </c:pt>
                <c:pt idx="3">
                  <c:v>19</c:v>
                </c:pt>
                <c:pt idx="4">
                  <c:v>26</c:v>
                </c:pt>
                <c:pt idx="5">
                  <c:v>35</c:v>
                </c:pt>
              </c:numCache>
            </c:numRef>
          </c:xVal>
          <c:yVal>
            <c:numRef>
              <c:f>Лист1!$F$2:$F$7</c:f>
              <c:numCache>
                <c:formatCode>General</c:formatCode>
                <c:ptCount val="6"/>
                <c:pt idx="0">
                  <c:v>21.6</c:v>
                </c:pt>
                <c:pt idx="1">
                  <c:v>32.300000000000011</c:v>
                </c:pt>
                <c:pt idx="2">
                  <c:v>44.3</c:v>
                </c:pt>
                <c:pt idx="3">
                  <c:v>47.7</c:v>
                </c:pt>
                <c:pt idx="4">
                  <c:v>50.1</c:v>
                </c:pt>
                <c:pt idx="5">
                  <c:v>52.3</c:v>
                </c:pt>
              </c:numCache>
            </c:numRef>
          </c:yVal>
          <c:smooth val="1"/>
        </c:ser>
        <c:ser>
          <c:idx val="0"/>
          <c:order val="3"/>
          <c:tx>
            <c:strRef>
              <c:f>Лист1!$C$1</c:f>
              <c:strCache>
                <c:ptCount val="1"/>
                <c:pt idx="0">
                  <c:v>4,5 В Холодная сторона</c:v>
                </c:pt>
              </c:strCache>
            </c:strRef>
          </c:tx>
          <c:x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14</c:v>
                </c:pt>
                <c:pt idx="3">
                  <c:v>22</c:v>
                </c:pt>
                <c:pt idx="4">
                  <c:v>30</c:v>
                </c:pt>
                <c:pt idx="5">
                  <c:v>39</c:v>
                </c:pt>
              </c:numCache>
            </c:numRef>
          </c:xVal>
          <c:yVal>
            <c:numRef>
              <c:f>Лист1!$C$2:$C$7</c:f>
              <c:numCache>
                <c:formatCode>General</c:formatCode>
                <c:ptCount val="6"/>
                <c:pt idx="0">
                  <c:v>21.6</c:v>
                </c:pt>
                <c:pt idx="1">
                  <c:v>11.4</c:v>
                </c:pt>
                <c:pt idx="2">
                  <c:v>11.8</c:v>
                </c:pt>
                <c:pt idx="3">
                  <c:v>14.4</c:v>
                </c:pt>
                <c:pt idx="4">
                  <c:v>16.899999999999999</c:v>
                </c:pt>
                <c:pt idx="5">
                  <c:v>18.600000000000001</c:v>
                </c:pt>
              </c:numCache>
            </c:numRef>
          </c:yVal>
          <c:smooth val="1"/>
        </c:ser>
        <c:ser>
          <c:idx val="5"/>
          <c:order val="4"/>
          <c:tx>
            <c:strRef>
              <c:f>Лист1!$F$17</c:f>
              <c:strCache>
                <c:ptCount val="1"/>
                <c:pt idx="0">
                  <c:v>7В Горячая сторона</c:v>
                </c:pt>
              </c:strCache>
            </c:strRef>
          </c:tx>
          <c:xVal>
            <c:numRef>
              <c:f>Лист1!$E$18:$E$24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11</c:v>
                </c:pt>
                <c:pt idx="3">
                  <c:v>18</c:v>
                </c:pt>
                <c:pt idx="4">
                  <c:v>26</c:v>
                </c:pt>
                <c:pt idx="5">
                  <c:v>34</c:v>
                </c:pt>
                <c:pt idx="6">
                  <c:v>43</c:v>
                </c:pt>
              </c:numCache>
            </c:numRef>
          </c:xVal>
          <c:yVal>
            <c:numRef>
              <c:f>Лист1!$F$18:$F$24</c:f>
              <c:numCache>
                <c:formatCode>General</c:formatCode>
                <c:ptCount val="7"/>
                <c:pt idx="0">
                  <c:v>21.9</c:v>
                </c:pt>
                <c:pt idx="1">
                  <c:v>36.800000000000011</c:v>
                </c:pt>
                <c:pt idx="2">
                  <c:v>48.5</c:v>
                </c:pt>
                <c:pt idx="3">
                  <c:v>53.3</c:v>
                </c:pt>
                <c:pt idx="4">
                  <c:v>59.7</c:v>
                </c:pt>
                <c:pt idx="5">
                  <c:v>64.2</c:v>
                </c:pt>
                <c:pt idx="6">
                  <c:v>67.400000000000006</c:v>
                </c:pt>
              </c:numCache>
            </c:numRef>
          </c:yVal>
          <c:smooth val="1"/>
        </c:ser>
        <c:ser>
          <c:idx val="4"/>
          <c:order val="5"/>
          <c:tx>
            <c:strRef>
              <c:f>Лист1!$C$17</c:f>
              <c:strCache>
                <c:ptCount val="1"/>
                <c:pt idx="0">
                  <c:v>7 В Холодная сторона</c:v>
                </c:pt>
              </c:strCache>
            </c:strRef>
          </c:tx>
          <c:xVal>
            <c:numRef>
              <c:f>Лист1!$B$18:$B$24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19</c:v>
                </c:pt>
                <c:pt idx="4">
                  <c:v>24</c:v>
                </c:pt>
                <c:pt idx="5">
                  <c:v>32</c:v>
                </c:pt>
                <c:pt idx="6">
                  <c:v>38</c:v>
                </c:pt>
              </c:numCache>
            </c:numRef>
          </c:xVal>
          <c:yVal>
            <c:numRef>
              <c:f>Лист1!$C$18:$C$24</c:f>
              <c:numCache>
                <c:formatCode>General</c:formatCode>
                <c:ptCount val="7"/>
                <c:pt idx="0">
                  <c:v>21.9</c:v>
                </c:pt>
                <c:pt idx="1">
                  <c:v>11.2</c:v>
                </c:pt>
                <c:pt idx="2">
                  <c:v>12.4</c:v>
                </c:pt>
                <c:pt idx="3">
                  <c:v>16.100000000000001</c:v>
                </c:pt>
                <c:pt idx="4">
                  <c:v>18.2</c:v>
                </c:pt>
                <c:pt idx="5">
                  <c:v>24.5</c:v>
                </c:pt>
                <c:pt idx="6">
                  <c:v>26.1</c:v>
                </c:pt>
              </c:numCache>
            </c:numRef>
          </c:yVal>
          <c:smooth val="1"/>
        </c:ser>
        <c:axId val="113437312"/>
        <c:axId val="112853760"/>
      </c:scatterChart>
      <c:valAx>
        <c:axId val="1134373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t,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с</a:t>
                </a:r>
              </a:p>
            </c:rich>
          </c:tx>
          <c:layout>
            <c:manualLayout>
              <c:xMode val="edge"/>
              <c:yMode val="edge"/>
              <c:x val="0.80098057569118164"/>
              <c:y val="0.89396183457575962"/>
            </c:manualLayout>
          </c:layout>
        </c:title>
        <c:numFmt formatCode="General" sourceLinked="1"/>
        <c:tickLblPos val="nextTo"/>
        <c:crossAx val="112853760"/>
        <c:crossesAt val="0"/>
        <c:crossBetween val="midCat"/>
      </c:valAx>
      <c:valAx>
        <c:axId val="112853760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T, °C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3.7316035898227961E-3"/>
              <c:y val="2.0337757540013605E-2"/>
            </c:manualLayout>
          </c:layout>
        </c:title>
        <c:numFmt formatCode="General" sourceLinked="1"/>
        <c:tickLblPos val="nextTo"/>
        <c:crossAx val="1134373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9939133501676252"/>
          <c:y val="0.34747312799205166"/>
          <c:w val="0.20060866498323707"/>
          <c:h val="0.30505374401589741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3582611191349118E-2"/>
          <c:y val="0.11995157061775095"/>
          <c:w val="0.57469769536185622"/>
          <c:h val="0.81480224143357372"/>
        </c:manualLayout>
      </c:layout>
      <c:scatterChart>
        <c:scatterStyle val="smoothMarker"/>
        <c:ser>
          <c:idx val="5"/>
          <c:order val="0"/>
          <c:tx>
            <c:strRef>
              <c:f>Лист1!$L$1</c:f>
              <c:strCache>
                <c:ptCount val="1"/>
                <c:pt idx="0">
                  <c:v>Горячая сторона элемента с вентилятором</c:v>
                </c:pt>
              </c:strCache>
            </c:strRef>
          </c:tx>
          <c:xVal>
            <c:numRef>
              <c:f>Лист1!$K$2:$K$9</c:f>
              <c:numCache>
                <c:formatCode>General</c:formatCode>
                <c:ptCount val="8"/>
                <c:pt idx="0">
                  <c:v>0</c:v>
                </c:pt>
                <c:pt idx="1">
                  <c:v>6</c:v>
                </c:pt>
                <c:pt idx="2">
                  <c:v>14</c:v>
                </c:pt>
                <c:pt idx="3">
                  <c:v>22</c:v>
                </c:pt>
                <c:pt idx="4">
                  <c:v>30</c:v>
                </c:pt>
                <c:pt idx="5">
                  <c:v>38</c:v>
                </c:pt>
                <c:pt idx="6">
                  <c:v>51</c:v>
                </c:pt>
                <c:pt idx="7">
                  <c:v>68</c:v>
                </c:pt>
              </c:numCache>
            </c:numRef>
          </c:xVal>
          <c:yVal>
            <c:numRef>
              <c:f>Лист1!$L$2:$L$9</c:f>
              <c:numCache>
                <c:formatCode>General</c:formatCode>
                <c:ptCount val="8"/>
                <c:pt idx="0">
                  <c:v>20.2</c:v>
                </c:pt>
                <c:pt idx="1">
                  <c:v>40.1</c:v>
                </c:pt>
                <c:pt idx="2">
                  <c:v>46.9</c:v>
                </c:pt>
                <c:pt idx="3">
                  <c:v>50.7</c:v>
                </c:pt>
                <c:pt idx="4">
                  <c:v>54.5</c:v>
                </c:pt>
                <c:pt idx="5">
                  <c:v>57.4</c:v>
                </c:pt>
                <c:pt idx="6">
                  <c:v>61.3</c:v>
                </c:pt>
                <c:pt idx="7">
                  <c:v>68</c:v>
                </c:pt>
              </c:numCache>
            </c:numRef>
          </c:yVal>
          <c:smooth val="1"/>
        </c:ser>
        <c:ser>
          <c:idx val="4"/>
          <c:order val="1"/>
          <c:tx>
            <c:strRef>
              <c:f>Лист1!$I$1</c:f>
              <c:strCache>
                <c:ptCount val="1"/>
                <c:pt idx="0">
                  <c:v>Холодная сторона элемента с вентилятором</c:v>
                </c:pt>
              </c:strCache>
            </c:strRef>
          </c:tx>
          <c:xVal>
            <c:numRef>
              <c:f>Лист1!$H$2:$H$10</c:f>
              <c:numCache>
                <c:formatCode>General</c:formatCode>
                <c:ptCount val="9"/>
                <c:pt idx="0">
                  <c:v>0</c:v>
                </c:pt>
                <c:pt idx="1">
                  <c:v>2</c:v>
                </c:pt>
                <c:pt idx="2">
                  <c:v>10</c:v>
                </c:pt>
                <c:pt idx="3">
                  <c:v>18</c:v>
                </c:pt>
                <c:pt idx="4">
                  <c:v>26</c:v>
                </c:pt>
                <c:pt idx="5">
                  <c:v>34</c:v>
                </c:pt>
                <c:pt idx="6">
                  <c:v>41</c:v>
                </c:pt>
                <c:pt idx="7">
                  <c:v>51</c:v>
                </c:pt>
                <c:pt idx="8">
                  <c:v>67</c:v>
                </c:pt>
              </c:numCache>
            </c:numRef>
          </c:xVal>
          <c:yVal>
            <c:numRef>
              <c:f>Лист1!$I$2:$I$10</c:f>
              <c:numCache>
                <c:formatCode>General</c:formatCode>
                <c:ptCount val="9"/>
                <c:pt idx="0">
                  <c:v>20.2</c:v>
                </c:pt>
                <c:pt idx="1">
                  <c:v>14.1</c:v>
                </c:pt>
                <c:pt idx="2">
                  <c:v>11.1</c:v>
                </c:pt>
                <c:pt idx="3">
                  <c:v>14.1</c:v>
                </c:pt>
                <c:pt idx="4">
                  <c:v>17.600000000000001</c:v>
                </c:pt>
                <c:pt idx="5">
                  <c:v>20.100000000000001</c:v>
                </c:pt>
                <c:pt idx="6">
                  <c:v>22.3</c:v>
                </c:pt>
                <c:pt idx="7">
                  <c:v>24.6</c:v>
                </c:pt>
                <c:pt idx="8">
                  <c:v>27.3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Лист1!$E$36</c:f>
              <c:strCache>
                <c:ptCount val="1"/>
                <c:pt idx="0">
                  <c:v>Горячая сторона элемента с радиатором</c:v>
                </c:pt>
              </c:strCache>
            </c:strRef>
          </c:tx>
          <c:xVal>
            <c:numRef>
              <c:f>Лист1!$D$37:$D$44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14</c:v>
                </c:pt>
                <c:pt idx="3">
                  <c:v>33</c:v>
                </c:pt>
                <c:pt idx="4">
                  <c:v>58</c:v>
                </c:pt>
                <c:pt idx="5">
                  <c:v>83</c:v>
                </c:pt>
                <c:pt idx="6">
                  <c:v>112</c:v>
                </c:pt>
                <c:pt idx="7">
                  <c:v>143</c:v>
                </c:pt>
              </c:numCache>
            </c:numRef>
          </c:xVal>
          <c:yVal>
            <c:numRef>
              <c:f>Лист1!$E$37:$E$44</c:f>
              <c:numCache>
                <c:formatCode>General</c:formatCode>
                <c:ptCount val="8"/>
                <c:pt idx="0">
                  <c:v>30.1</c:v>
                </c:pt>
                <c:pt idx="1">
                  <c:v>32.300000000000011</c:v>
                </c:pt>
                <c:pt idx="2">
                  <c:v>35.6</c:v>
                </c:pt>
                <c:pt idx="3">
                  <c:v>42.3</c:v>
                </c:pt>
                <c:pt idx="4">
                  <c:v>47.8</c:v>
                </c:pt>
                <c:pt idx="5">
                  <c:v>52.1</c:v>
                </c:pt>
                <c:pt idx="6">
                  <c:v>53.4</c:v>
                </c:pt>
                <c:pt idx="7">
                  <c:v>54.6</c:v>
                </c:pt>
              </c:numCache>
            </c:numRef>
          </c:yVal>
          <c:smooth val="1"/>
        </c:ser>
        <c:ser>
          <c:idx val="0"/>
          <c:order val="3"/>
          <c:tx>
            <c:strRef>
              <c:f>Лист1!$B$36</c:f>
              <c:strCache>
                <c:ptCount val="1"/>
                <c:pt idx="0">
                  <c:v>Холодная сторона элемента с радиатором</c:v>
                </c:pt>
              </c:strCache>
            </c:strRef>
          </c:tx>
          <c:xVal>
            <c:numRef>
              <c:f>Лист1!$A$37:$A$49</c:f>
              <c:numCache>
                <c:formatCode>General</c:formatCode>
                <c:ptCount val="13"/>
                <c:pt idx="0">
                  <c:v>0</c:v>
                </c:pt>
                <c:pt idx="1">
                  <c:v>3</c:v>
                </c:pt>
                <c:pt idx="2">
                  <c:v>8</c:v>
                </c:pt>
                <c:pt idx="3">
                  <c:v>15</c:v>
                </c:pt>
                <c:pt idx="4">
                  <c:v>23</c:v>
                </c:pt>
                <c:pt idx="5">
                  <c:v>30</c:v>
                </c:pt>
                <c:pt idx="6">
                  <c:v>40</c:v>
                </c:pt>
                <c:pt idx="7">
                  <c:v>51</c:v>
                </c:pt>
                <c:pt idx="8">
                  <c:v>65</c:v>
                </c:pt>
                <c:pt idx="9">
                  <c:v>90</c:v>
                </c:pt>
                <c:pt idx="10">
                  <c:v>105</c:v>
                </c:pt>
                <c:pt idx="11">
                  <c:v>126</c:v>
                </c:pt>
                <c:pt idx="12">
                  <c:v>149</c:v>
                </c:pt>
              </c:numCache>
            </c:numRef>
          </c:xVal>
          <c:yVal>
            <c:numRef>
              <c:f>Лист1!$B$37:$B$49</c:f>
              <c:numCache>
                <c:formatCode>General</c:formatCode>
                <c:ptCount val="13"/>
                <c:pt idx="0">
                  <c:v>30.1</c:v>
                </c:pt>
                <c:pt idx="1">
                  <c:v>25.3</c:v>
                </c:pt>
                <c:pt idx="2">
                  <c:v>19.100000000000001</c:v>
                </c:pt>
                <c:pt idx="3">
                  <c:v>14.1</c:v>
                </c:pt>
                <c:pt idx="4">
                  <c:v>11.4</c:v>
                </c:pt>
                <c:pt idx="5">
                  <c:v>10.9</c:v>
                </c:pt>
                <c:pt idx="6">
                  <c:v>9.6</c:v>
                </c:pt>
                <c:pt idx="7">
                  <c:v>9.4</c:v>
                </c:pt>
                <c:pt idx="8">
                  <c:v>9.6</c:v>
                </c:pt>
                <c:pt idx="9">
                  <c:v>9.8000000000000007</c:v>
                </c:pt>
                <c:pt idx="10">
                  <c:v>10</c:v>
                </c:pt>
                <c:pt idx="11">
                  <c:v>10.200000000000001</c:v>
                </c:pt>
                <c:pt idx="12">
                  <c:v>10.4</c:v>
                </c:pt>
              </c:numCache>
            </c:numRef>
          </c:yVal>
          <c:smooth val="1"/>
        </c:ser>
        <c:ser>
          <c:idx val="3"/>
          <c:order val="4"/>
          <c:tx>
            <c:strRef>
              <c:f>Лист1!$O$36</c:f>
              <c:strCache>
                <c:ptCount val="1"/>
                <c:pt idx="0">
                  <c:v>Горячая сторона элемента кулером</c:v>
                </c:pt>
              </c:strCache>
            </c:strRef>
          </c:tx>
          <c:xVal>
            <c:numRef>
              <c:f>Лист1!$N$37:$N$45</c:f>
              <c:numCache>
                <c:formatCode>General</c:formatCode>
                <c:ptCount val="9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25</c:v>
                </c:pt>
                <c:pt idx="4">
                  <c:v>50</c:v>
                </c:pt>
                <c:pt idx="5">
                  <c:v>84</c:v>
                </c:pt>
                <c:pt idx="6">
                  <c:v>110</c:v>
                </c:pt>
                <c:pt idx="7">
                  <c:v>132</c:v>
                </c:pt>
                <c:pt idx="8">
                  <c:v>152</c:v>
                </c:pt>
              </c:numCache>
            </c:numRef>
          </c:xVal>
          <c:yVal>
            <c:numRef>
              <c:f>Лист1!$O$37:$O$45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33.800000000000011</c:v>
                </c:pt>
                <c:pt idx="3">
                  <c:v>36.800000000000011</c:v>
                </c:pt>
                <c:pt idx="4">
                  <c:v>40.1</c:v>
                </c:pt>
                <c:pt idx="5">
                  <c:v>44.5</c:v>
                </c:pt>
                <c:pt idx="6">
                  <c:v>46.8</c:v>
                </c:pt>
                <c:pt idx="7">
                  <c:v>47.9</c:v>
                </c:pt>
                <c:pt idx="8">
                  <c:v>48.2</c:v>
                </c:pt>
              </c:numCache>
            </c:numRef>
          </c:yVal>
          <c:smooth val="1"/>
        </c:ser>
        <c:ser>
          <c:idx val="1"/>
          <c:order val="5"/>
          <c:tx>
            <c:strRef>
              <c:f>Лист1!$J$36</c:f>
              <c:strCache>
                <c:ptCount val="1"/>
                <c:pt idx="0">
                  <c:v>Холодная сторона элемента с кулером</c:v>
                </c:pt>
              </c:strCache>
            </c:strRef>
          </c:tx>
          <c:xVal>
            <c:numRef>
              <c:f>Лист1!$I$37:$I$51</c:f>
              <c:numCache>
                <c:formatCode>General</c:formatCode>
                <c:ptCount val="15"/>
                <c:pt idx="0">
                  <c:v>0</c:v>
                </c:pt>
                <c:pt idx="1">
                  <c:v>3</c:v>
                </c:pt>
                <c:pt idx="2">
                  <c:v>8</c:v>
                </c:pt>
                <c:pt idx="3">
                  <c:v>14</c:v>
                </c:pt>
                <c:pt idx="4">
                  <c:v>22</c:v>
                </c:pt>
                <c:pt idx="5">
                  <c:v>29</c:v>
                </c:pt>
                <c:pt idx="6">
                  <c:v>42</c:v>
                </c:pt>
                <c:pt idx="7">
                  <c:v>52</c:v>
                </c:pt>
                <c:pt idx="8">
                  <c:v>70</c:v>
                </c:pt>
                <c:pt idx="9">
                  <c:v>77</c:v>
                </c:pt>
                <c:pt idx="10">
                  <c:v>86</c:v>
                </c:pt>
                <c:pt idx="11">
                  <c:v>95</c:v>
                </c:pt>
                <c:pt idx="12">
                  <c:v>108</c:v>
                </c:pt>
                <c:pt idx="13">
                  <c:v>128</c:v>
                </c:pt>
                <c:pt idx="14">
                  <c:v>155</c:v>
                </c:pt>
              </c:numCache>
            </c:numRef>
          </c:xVal>
          <c:yVal>
            <c:numRef>
              <c:f>Лист1!$J$37:$J$51</c:f>
              <c:numCache>
                <c:formatCode>General</c:formatCode>
                <c:ptCount val="15"/>
                <c:pt idx="0">
                  <c:v>31</c:v>
                </c:pt>
                <c:pt idx="1">
                  <c:v>26.3</c:v>
                </c:pt>
                <c:pt idx="2">
                  <c:v>19.5</c:v>
                </c:pt>
                <c:pt idx="3">
                  <c:v>15.5</c:v>
                </c:pt>
                <c:pt idx="4">
                  <c:v>13</c:v>
                </c:pt>
                <c:pt idx="5">
                  <c:v>11.3</c:v>
                </c:pt>
                <c:pt idx="6">
                  <c:v>9.4</c:v>
                </c:pt>
                <c:pt idx="7">
                  <c:v>9.3000000000000007</c:v>
                </c:pt>
                <c:pt idx="8">
                  <c:v>9.2000000000000011</c:v>
                </c:pt>
                <c:pt idx="9">
                  <c:v>9.1</c:v>
                </c:pt>
                <c:pt idx="10">
                  <c:v>9</c:v>
                </c:pt>
                <c:pt idx="11">
                  <c:v>9</c:v>
                </c:pt>
                <c:pt idx="12">
                  <c:v>8.9</c:v>
                </c:pt>
                <c:pt idx="13">
                  <c:v>8.9</c:v>
                </c:pt>
                <c:pt idx="14">
                  <c:v>8.9</c:v>
                </c:pt>
              </c:numCache>
            </c:numRef>
          </c:yVal>
          <c:smooth val="1"/>
        </c:ser>
        <c:axId val="112890624"/>
        <c:axId val="112892544"/>
      </c:scatterChart>
      <c:valAx>
        <c:axId val="112890624"/>
        <c:scaling>
          <c:orientation val="minMax"/>
          <c:max val="180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t,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с</a:t>
                </a:r>
              </a:p>
            </c:rich>
          </c:tx>
          <c:layout>
            <c:manualLayout>
              <c:xMode val="edge"/>
              <c:yMode val="edge"/>
              <c:x val="0.67396411972743753"/>
              <c:y val="0.91968595722212954"/>
            </c:manualLayout>
          </c:layout>
        </c:title>
        <c:numFmt formatCode="General" sourceLinked="1"/>
        <c:tickLblPos val="nextTo"/>
        <c:crossAx val="112892544"/>
        <c:crossesAt val="0"/>
        <c:crossBetween val="midCat"/>
        <c:majorUnit val="30"/>
      </c:valAx>
      <c:valAx>
        <c:axId val="11289254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T, °C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4.0688534607265861E-2"/>
              <c:y val="4.4857545261194294E-2"/>
            </c:manualLayout>
          </c:layout>
        </c:title>
        <c:numFmt formatCode="General" sourceLinked="1"/>
        <c:tickLblPos val="nextTo"/>
        <c:crossAx val="1128906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9512664841141669"/>
          <c:y val="0.22941055477337841"/>
          <c:w val="0.303212911789071"/>
          <c:h val="0.54722575220341563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3741669388100682E-2"/>
          <c:y val="9.2301080095957486E-2"/>
          <c:w val="0.67415776116703274"/>
          <c:h val="0.88622496111237936"/>
        </c:manualLayout>
      </c:layout>
      <c:scatterChart>
        <c:scatterStyle val="smoothMarker"/>
        <c:ser>
          <c:idx val="0"/>
          <c:order val="0"/>
          <c:tx>
            <c:strRef>
              <c:f>'Температура от напряжения'!$C$10</c:f>
              <c:strCache>
                <c:ptCount val="1"/>
                <c:pt idx="0">
                  <c:v>Кулер 12В, холодная сторона</c:v>
                </c:pt>
              </c:strCache>
            </c:strRef>
          </c:tx>
          <c:xVal>
            <c:numRef>
              <c:f>'Температура от напряжения'!$C$3:$C$5</c:f>
              <c:numCache>
                <c:formatCode>General</c:formatCode>
                <c:ptCount val="3"/>
                <c:pt idx="0">
                  <c:v>6</c:v>
                </c:pt>
                <c:pt idx="1">
                  <c:v>4.5</c:v>
                </c:pt>
                <c:pt idx="2">
                  <c:v>3</c:v>
                </c:pt>
              </c:numCache>
            </c:numRef>
          </c:xVal>
          <c:yVal>
            <c:numRef>
              <c:f>'Температура от напряжения'!$D$3:$D$5</c:f>
              <c:numCache>
                <c:formatCode>General</c:formatCode>
                <c:ptCount val="3"/>
                <c:pt idx="0">
                  <c:v>-11.5</c:v>
                </c:pt>
                <c:pt idx="1">
                  <c:v>-9.9</c:v>
                </c:pt>
                <c:pt idx="2">
                  <c:v>-7.2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'Температура от напряжения'!$F$10</c:f>
              <c:strCache>
                <c:ptCount val="1"/>
                <c:pt idx="0">
                  <c:v>Кулер 12В, горячая сторона</c:v>
                </c:pt>
              </c:strCache>
            </c:strRef>
          </c:tx>
          <c:xVal>
            <c:numRef>
              <c:f>'Температура от напряжения'!$C$3:$C$5</c:f>
              <c:numCache>
                <c:formatCode>General</c:formatCode>
                <c:ptCount val="3"/>
                <c:pt idx="0">
                  <c:v>6</c:v>
                </c:pt>
                <c:pt idx="1">
                  <c:v>4.5</c:v>
                </c:pt>
                <c:pt idx="2">
                  <c:v>3</c:v>
                </c:pt>
              </c:numCache>
            </c:numRef>
          </c:xVal>
          <c:yVal>
            <c:numRef>
              <c:f>'Температура от напряжения'!$E$3:$E$5</c:f>
              <c:numCache>
                <c:formatCode>General</c:formatCode>
                <c:ptCount val="3"/>
                <c:pt idx="0">
                  <c:v>36.200000000000003</c:v>
                </c:pt>
                <c:pt idx="1">
                  <c:v>32.800000000000011</c:v>
                </c:pt>
                <c:pt idx="2">
                  <c:v>27.5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'Температура от напряжения'!$C$11</c:f>
              <c:strCache>
                <c:ptCount val="1"/>
                <c:pt idx="0">
                  <c:v>Кулер 6В, холодная сторона</c:v>
                </c:pt>
              </c:strCache>
            </c:strRef>
          </c:tx>
          <c:xVal>
            <c:numRef>
              <c:f>'Температура от напряжения'!$C$3:$C$5</c:f>
              <c:numCache>
                <c:formatCode>General</c:formatCode>
                <c:ptCount val="3"/>
                <c:pt idx="0">
                  <c:v>6</c:v>
                </c:pt>
                <c:pt idx="1">
                  <c:v>4.5</c:v>
                </c:pt>
                <c:pt idx="2">
                  <c:v>3</c:v>
                </c:pt>
              </c:numCache>
            </c:numRef>
          </c:xVal>
          <c:yVal>
            <c:numRef>
              <c:f>'Температура от напряжения'!$H$3:$H$5</c:f>
              <c:numCache>
                <c:formatCode>General</c:formatCode>
                <c:ptCount val="3"/>
                <c:pt idx="0">
                  <c:v>-10.5</c:v>
                </c:pt>
                <c:pt idx="1">
                  <c:v>-8.3000000000000007</c:v>
                </c:pt>
                <c:pt idx="2">
                  <c:v>-3.8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'Температура от напряжения'!$F$11</c:f>
              <c:strCache>
                <c:ptCount val="1"/>
                <c:pt idx="0">
                  <c:v>Кулер 6В, горячая сторона</c:v>
                </c:pt>
              </c:strCache>
            </c:strRef>
          </c:tx>
          <c:xVal>
            <c:numRef>
              <c:f>'Температура от напряжения'!$G$3:$G$5</c:f>
              <c:numCache>
                <c:formatCode>General</c:formatCode>
                <c:ptCount val="3"/>
                <c:pt idx="0">
                  <c:v>6</c:v>
                </c:pt>
                <c:pt idx="1">
                  <c:v>4.5</c:v>
                </c:pt>
                <c:pt idx="2">
                  <c:v>3</c:v>
                </c:pt>
              </c:numCache>
            </c:numRef>
          </c:xVal>
          <c:yVal>
            <c:numRef>
              <c:f>'Температура от напряжения'!$I$3:$I$5</c:f>
              <c:numCache>
                <c:formatCode>General</c:formatCode>
                <c:ptCount val="3"/>
                <c:pt idx="0">
                  <c:v>38.700000000000003</c:v>
                </c:pt>
                <c:pt idx="1">
                  <c:v>35.300000000000011</c:v>
                </c:pt>
                <c:pt idx="2">
                  <c:v>30.7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'Температура от напряжения'!$C$12</c:f>
              <c:strCache>
                <c:ptCount val="1"/>
                <c:pt idx="0">
                  <c:v>Без кулера, холодная сторона</c:v>
                </c:pt>
              </c:strCache>
            </c:strRef>
          </c:tx>
          <c:xVal>
            <c:numRef>
              <c:f>'Температура от напряжения'!$K$3:$K$5</c:f>
              <c:numCache>
                <c:formatCode>General</c:formatCode>
                <c:ptCount val="3"/>
                <c:pt idx="0">
                  <c:v>6</c:v>
                </c:pt>
                <c:pt idx="1">
                  <c:v>4.5</c:v>
                </c:pt>
                <c:pt idx="2">
                  <c:v>3</c:v>
                </c:pt>
              </c:numCache>
            </c:numRef>
          </c:xVal>
          <c:yVal>
            <c:numRef>
              <c:f>'Температура от напряжения'!$L$3:$L$5</c:f>
              <c:numCache>
                <c:formatCode>General</c:formatCode>
                <c:ptCount val="3"/>
                <c:pt idx="0">
                  <c:v>-6.4</c:v>
                </c:pt>
                <c:pt idx="1">
                  <c:v>-5.7</c:v>
                </c:pt>
                <c:pt idx="2">
                  <c:v>0.9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'Температура от напряжения'!$F$12</c:f>
              <c:strCache>
                <c:ptCount val="1"/>
                <c:pt idx="0">
                  <c:v>Без кулера, горячая сторона</c:v>
                </c:pt>
              </c:strCache>
            </c:strRef>
          </c:tx>
          <c:xVal>
            <c:numRef>
              <c:f>'Температура от напряжения'!$K$3:$K$5</c:f>
              <c:numCache>
                <c:formatCode>General</c:formatCode>
                <c:ptCount val="3"/>
                <c:pt idx="0">
                  <c:v>6</c:v>
                </c:pt>
                <c:pt idx="1">
                  <c:v>4.5</c:v>
                </c:pt>
                <c:pt idx="2">
                  <c:v>3</c:v>
                </c:pt>
              </c:numCache>
            </c:numRef>
          </c:xVal>
          <c:yVal>
            <c:numRef>
              <c:f>'Температура от напряжения'!$M$3:$M$5</c:f>
              <c:numCache>
                <c:formatCode>General</c:formatCode>
                <c:ptCount val="3"/>
                <c:pt idx="0">
                  <c:v>49.9</c:v>
                </c:pt>
                <c:pt idx="1">
                  <c:v>40</c:v>
                </c:pt>
                <c:pt idx="2">
                  <c:v>33.700000000000003</c:v>
                </c:pt>
              </c:numCache>
            </c:numRef>
          </c:yVal>
          <c:smooth val="1"/>
        </c:ser>
        <c:axId val="113646208"/>
        <c:axId val="113668864"/>
      </c:scatterChart>
      <c:valAx>
        <c:axId val="113646208"/>
        <c:scaling>
          <c:orientation val="minMax"/>
          <c:max val="6.5"/>
          <c:min val="2.5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В</a:t>
                </a:r>
              </a:p>
            </c:rich>
          </c:tx>
          <c:layout>
            <c:manualLayout>
              <c:xMode val="edge"/>
              <c:yMode val="edge"/>
              <c:x val="0.74508812611270925"/>
              <c:y val="0.76581490130260255"/>
            </c:manualLayout>
          </c:layout>
        </c:title>
        <c:numFmt formatCode="General" sourceLinked="1"/>
        <c:tickLblPos val="nextTo"/>
        <c:crossAx val="113668864"/>
        <c:crossesAt val="0"/>
        <c:crossBetween val="midCat"/>
      </c:valAx>
      <c:valAx>
        <c:axId val="113668864"/>
        <c:scaling>
          <c:orientation val="minMax"/>
          <c:min val="-15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T, °C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2.4466175016366408E-2"/>
              <c:y val="1.0177312245806312E-3"/>
            </c:manualLayout>
          </c:layout>
        </c:title>
        <c:numFmt formatCode="General" sourceLinked="1"/>
        <c:tickLblPos val="nextTo"/>
        <c:crossAx val="11364620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5633634505364233"/>
          <c:y val="0.34202954582354694"/>
          <c:w val="0.24212755663606569"/>
          <c:h val="0.32803463185324927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0273798779015375E-2"/>
          <c:y val="8.2609230355080526E-2"/>
          <c:w val="0.78408838411893622"/>
          <c:h val="0.86638417783397781"/>
        </c:manualLayout>
      </c:layout>
      <c:scatterChart>
        <c:scatterStyle val="smoothMarker"/>
        <c:ser>
          <c:idx val="0"/>
          <c:order val="0"/>
          <c:tx>
            <c:strRef>
              <c:f>Лист1!$B$248</c:f>
              <c:strCache>
                <c:ptCount val="1"/>
                <c:pt idx="0">
                  <c:v>Питание 3В</c:v>
                </c:pt>
              </c:strCache>
            </c:strRef>
          </c:tx>
          <c:xVal>
            <c:numRef>
              <c:f>Лист1!$A$249:$A$257</c:f>
              <c:numCache>
                <c:formatCode>General</c:formatCode>
                <c:ptCount val="9"/>
                <c:pt idx="0">
                  <c:v>0</c:v>
                </c:pt>
                <c:pt idx="1">
                  <c:v>19</c:v>
                </c:pt>
                <c:pt idx="2">
                  <c:v>45</c:v>
                </c:pt>
                <c:pt idx="3">
                  <c:v>63</c:v>
                </c:pt>
                <c:pt idx="4">
                  <c:v>90</c:v>
                </c:pt>
                <c:pt idx="5">
                  <c:v>104</c:v>
                </c:pt>
                <c:pt idx="6">
                  <c:v>117</c:v>
                </c:pt>
                <c:pt idx="7">
                  <c:v>131</c:v>
                </c:pt>
                <c:pt idx="8">
                  <c:v>191</c:v>
                </c:pt>
              </c:numCache>
            </c:numRef>
          </c:xVal>
          <c:yVal>
            <c:numRef>
              <c:f>Лист1!$B$249:$B$257</c:f>
              <c:numCache>
                <c:formatCode>General</c:formatCode>
                <c:ptCount val="9"/>
                <c:pt idx="0">
                  <c:v>24.2</c:v>
                </c:pt>
                <c:pt idx="1">
                  <c:v>24.1</c:v>
                </c:pt>
                <c:pt idx="2">
                  <c:v>24</c:v>
                </c:pt>
                <c:pt idx="3">
                  <c:v>23.9</c:v>
                </c:pt>
                <c:pt idx="4">
                  <c:v>23.9</c:v>
                </c:pt>
                <c:pt idx="5">
                  <c:v>23.9</c:v>
                </c:pt>
                <c:pt idx="6">
                  <c:v>23.8</c:v>
                </c:pt>
                <c:pt idx="7">
                  <c:v>23.8</c:v>
                </c:pt>
                <c:pt idx="8">
                  <c:v>23.7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Лист1!$H$249</c:f>
              <c:strCache>
                <c:ptCount val="1"/>
                <c:pt idx="0">
                  <c:v>Питание 4В </c:v>
                </c:pt>
              </c:strCache>
            </c:strRef>
          </c:tx>
          <c:xVal>
            <c:numRef>
              <c:f>Лист1!$G$250:$G$260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25</c:v>
                </c:pt>
                <c:pt idx="3">
                  <c:v>47</c:v>
                </c:pt>
                <c:pt idx="4">
                  <c:v>70</c:v>
                </c:pt>
                <c:pt idx="5">
                  <c:v>100</c:v>
                </c:pt>
                <c:pt idx="6">
                  <c:v>145</c:v>
                </c:pt>
                <c:pt idx="7">
                  <c:v>174</c:v>
                </c:pt>
                <c:pt idx="8">
                  <c:v>203</c:v>
                </c:pt>
                <c:pt idx="9">
                  <c:v>250</c:v>
                </c:pt>
                <c:pt idx="10">
                  <c:v>270</c:v>
                </c:pt>
              </c:numCache>
            </c:numRef>
          </c:xVal>
          <c:yVal>
            <c:numRef>
              <c:f>Лист1!$H$250:$H$260</c:f>
              <c:numCache>
                <c:formatCode>General</c:formatCode>
                <c:ptCount val="11"/>
                <c:pt idx="0">
                  <c:v>24.3</c:v>
                </c:pt>
                <c:pt idx="1">
                  <c:v>24.2</c:v>
                </c:pt>
                <c:pt idx="2">
                  <c:v>24.1</c:v>
                </c:pt>
                <c:pt idx="3">
                  <c:v>24</c:v>
                </c:pt>
                <c:pt idx="4">
                  <c:v>23.9</c:v>
                </c:pt>
                <c:pt idx="5">
                  <c:v>23.8</c:v>
                </c:pt>
                <c:pt idx="6">
                  <c:v>23.7</c:v>
                </c:pt>
                <c:pt idx="7">
                  <c:v>23.6</c:v>
                </c:pt>
                <c:pt idx="8">
                  <c:v>23.5</c:v>
                </c:pt>
                <c:pt idx="9">
                  <c:v>23.4</c:v>
                </c:pt>
                <c:pt idx="10">
                  <c:v>23.4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Лист1!$M$249</c:f>
              <c:strCache>
                <c:ptCount val="1"/>
                <c:pt idx="0">
                  <c:v>Питание 5В </c:v>
                </c:pt>
              </c:strCache>
            </c:strRef>
          </c:tx>
          <c:xVal>
            <c:numRef>
              <c:f>Лист1!$L$250:$L$263</c:f>
              <c:numCache>
                <c:formatCode>General</c:formatCode>
                <c:ptCount val="14"/>
                <c:pt idx="0">
                  <c:v>0</c:v>
                </c:pt>
                <c:pt idx="1">
                  <c:v>8</c:v>
                </c:pt>
                <c:pt idx="2">
                  <c:v>14</c:v>
                </c:pt>
                <c:pt idx="3">
                  <c:v>26</c:v>
                </c:pt>
                <c:pt idx="4">
                  <c:v>38</c:v>
                </c:pt>
                <c:pt idx="5">
                  <c:v>50</c:v>
                </c:pt>
                <c:pt idx="6">
                  <c:v>64</c:v>
                </c:pt>
                <c:pt idx="7">
                  <c:v>77</c:v>
                </c:pt>
                <c:pt idx="8">
                  <c:v>90</c:v>
                </c:pt>
                <c:pt idx="9">
                  <c:v>105</c:v>
                </c:pt>
                <c:pt idx="10">
                  <c:v>130</c:v>
                </c:pt>
                <c:pt idx="11">
                  <c:v>180</c:v>
                </c:pt>
                <c:pt idx="12">
                  <c:v>240</c:v>
                </c:pt>
                <c:pt idx="13">
                  <c:v>300</c:v>
                </c:pt>
              </c:numCache>
            </c:numRef>
          </c:xVal>
          <c:yVal>
            <c:numRef>
              <c:f>Лист1!$M$250:$M$263</c:f>
              <c:numCache>
                <c:formatCode>General</c:formatCode>
                <c:ptCount val="14"/>
                <c:pt idx="0">
                  <c:v>24.4</c:v>
                </c:pt>
                <c:pt idx="1">
                  <c:v>24.3</c:v>
                </c:pt>
                <c:pt idx="2">
                  <c:v>24.2</c:v>
                </c:pt>
                <c:pt idx="3">
                  <c:v>24.1</c:v>
                </c:pt>
                <c:pt idx="4">
                  <c:v>24</c:v>
                </c:pt>
                <c:pt idx="5">
                  <c:v>23.9</c:v>
                </c:pt>
                <c:pt idx="6">
                  <c:v>23.8</c:v>
                </c:pt>
                <c:pt idx="7">
                  <c:v>23.7</c:v>
                </c:pt>
                <c:pt idx="8">
                  <c:v>23.6</c:v>
                </c:pt>
                <c:pt idx="9">
                  <c:v>23.5</c:v>
                </c:pt>
                <c:pt idx="10">
                  <c:v>23.4</c:v>
                </c:pt>
                <c:pt idx="11">
                  <c:v>23.3</c:v>
                </c:pt>
                <c:pt idx="12">
                  <c:v>23.2</c:v>
                </c:pt>
                <c:pt idx="13">
                  <c:v>23.2</c:v>
                </c:pt>
              </c:numCache>
            </c:numRef>
          </c:yVal>
          <c:smooth val="1"/>
        </c:ser>
        <c:axId val="113760128"/>
        <c:axId val="113762304"/>
      </c:scatterChart>
      <c:valAx>
        <c:axId val="1137601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t,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с</a:t>
                </a:r>
              </a:p>
            </c:rich>
          </c:tx>
          <c:layout>
            <c:manualLayout>
              <c:xMode val="edge"/>
              <c:yMode val="edge"/>
              <c:x val="0.85112352071073827"/>
              <c:y val="0.92117656201741216"/>
            </c:manualLayout>
          </c:layout>
        </c:title>
        <c:numFmt formatCode="General" sourceLinked="1"/>
        <c:tickLblPos val="nextTo"/>
        <c:crossAx val="113762304"/>
        <c:crossesAt val="0"/>
        <c:crossBetween val="midCat"/>
      </c:valAx>
      <c:valAx>
        <c:axId val="11376230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T, °C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1.0661120297928335E-3"/>
              <c:y val="6.3293497153995914E-5"/>
            </c:manualLayout>
          </c:layout>
        </c:title>
        <c:numFmt formatCode="General" sourceLinked="1"/>
        <c:tickLblPos val="nextTo"/>
        <c:crossAx val="113760128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81304-C331-4A05-9B9E-7611B4157A0C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A8EF9-8D67-4EFA-B08B-CB8E512D4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A8EF9-8D67-4EFA-B08B-CB8E512D4C8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A8EF9-8D67-4EFA-B08B-CB8E512D4C8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0"/>
            <a:ext cx="8784976" cy="1368152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СИСТЕМА КЛИМАТ-КОНТРОЛЯ КОСТЮМА СИЗ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1484784"/>
            <a:ext cx="9036496" cy="5373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>
              <a:lnSpc>
                <a:spcPct val="110000"/>
              </a:lnSpc>
            </a:pP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Цель</a:t>
            </a:r>
            <a:r>
              <a:rPr lang="ru-RU" sz="5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5000" dirty="0" smtClean="0">
                <a:latin typeface="Times New Roman" pitchFamily="18" charset="0"/>
                <a:ea typeface="+mj-ea"/>
                <a:cs typeface="Times New Roman" pitchFamily="18" charset="0"/>
              </a:rPr>
              <a:t>–</a:t>
            </a:r>
            <a:r>
              <a:rPr lang="ru-RU" sz="5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улучшение условий труда медицинских работников, поддержание требуемых параметров влажности воздуха и температуры внутри костюма для создания комфортных условий работы медицинского персонала.</a:t>
            </a:r>
            <a:endParaRPr lang="ru-RU" sz="5000" cap="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ru-RU" sz="5000" cap="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lnSpc>
                <a:spcPct val="110000"/>
              </a:lnSpc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– разработать структурную схему системы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климат-контроля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костюма средств </a:t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 индивидуальной защиты, определить технические требования к основным </a:t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 элементам;</a:t>
            </a:r>
          </a:p>
          <a:p>
            <a:pPr>
              <a:lnSpc>
                <a:spcPct val="110000"/>
              </a:lnSpc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– произвести оценку энергопотребления и эффективности термоэлектрического </a:t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 преобразования в соотношении с получаемой теплоотдачей для различных </a:t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 сборок термоэлектрических модулей;</a:t>
            </a:r>
          </a:p>
          <a:p>
            <a:pPr>
              <a:lnSpc>
                <a:spcPct val="110000"/>
              </a:lnSpc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– определить конструктивные параметры системы охлаждения термоэлементов;</a:t>
            </a:r>
          </a:p>
          <a:p>
            <a:pPr>
              <a:lnSpc>
                <a:spcPct val="110000"/>
              </a:lnSpc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– осуществить предварительный подбор элементной базы;</a:t>
            </a:r>
          </a:p>
          <a:p>
            <a:pPr>
              <a:lnSpc>
                <a:spcPct val="110000"/>
              </a:lnSpc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– разработать потенциально возможные технические решения по повышению </a:t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 КПД системы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климат-контроля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костюма средств индивидуальной защиты.</a:t>
            </a:r>
          </a:p>
          <a:p>
            <a:pPr>
              <a:lnSpc>
                <a:spcPct val="110000"/>
              </a:lnSpc>
            </a:pPr>
            <a:endParaRPr lang="ru-RU" sz="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Объект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– костюм средств индивидуальной защиты.</a:t>
            </a:r>
          </a:p>
          <a:p>
            <a:pPr>
              <a:lnSpc>
                <a:spcPct val="110000"/>
              </a:lnSpc>
            </a:pPr>
            <a:endParaRPr lang="ru-RU" sz="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– система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климат-контроля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костюма средств индивидуальной защиты.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79512" y="116632"/>
            <a:ext cx="88304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Типы используемых противочумных костюмов для работы с пациентами, зараженными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COVID-19</a:t>
            </a:r>
            <a:endParaRPr lang="ru-RU" sz="3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5661248"/>
            <a:ext cx="5551135" cy="4505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200" dirty="0" smtClean="0">
                <a:latin typeface="Times New Roman" pitchFamily="18" charset="0"/>
                <a:ea typeface="Calibri"/>
                <a:cs typeface="Times New Roman" pitchFamily="18" charset="0"/>
              </a:rPr>
              <a:t>Противочумный костюм: а) </a:t>
            </a:r>
            <a:r>
              <a:rPr lang="en-US" sz="2200" dirty="0" smtClean="0">
                <a:latin typeface="Times New Roman" pitchFamily="18" charset="0"/>
                <a:ea typeface="Calibri"/>
                <a:cs typeface="Times New Roman" pitchFamily="18" charset="0"/>
              </a:rPr>
              <a:t>I </a:t>
            </a:r>
            <a:r>
              <a:rPr lang="ru-RU" sz="2200" dirty="0" smtClean="0">
                <a:latin typeface="Times New Roman" pitchFamily="18" charset="0"/>
                <a:ea typeface="Calibri"/>
                <a:cs typeface="Times New Roman" pitchFamily="18" charset="0"/>
              </a:rPr>
              <a:t>типа; б) </a:t>
            </a:r>
            <a:r>
              <a:rPr lang="en-US" sz="2200" dirty="0" smtClean="0">
                <a:latin typeface="Times New Roman" pitchFamily="18" charset="0"/>
                <a:ea typeface="Calibri"/>
                <a:cs typeface="Times New Roman" pitchFamily="18" charset="0"/>
              </a:rPr>
              <a:t>II</a:t>
            </a:r>
            <a:r>
              <a:rPr lang="ru-RU" sz="2200" dirty="0" smtClean="0">
                <a:latin typeface="Times New Roman" pitchFamily="18" charset="0"/>
                <a:ea typeface="Calibri"/>
                <a:cs typeface="Times New Roman" pitchFamily="18" charset="0"/>
              </a:rPr>
              <a:t> типа</a:t>
            </a:r>
            <a:endParaRPr lang="ru-RU" sz="22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7929726" cy="299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843808" y="4869160"/>
            <a:ext cx="4310796" cy="4816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200" dirty="0" smtClean="0">
                <a:latin typeface="Times New Roman" pitchFamily="18" charset="0"/>
                <a:ea typeface="Calibri"/>
                <a:cs typeface="Times New Roman" pitchFamily="18" charset="0"/>
              </a:rPr>
              <a:t> а)                                                  б)</a:t>
            </a:r>
            <a:endParaRPr lang="ru-RU" sz="22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893486"/>
            <a:ext cx="833809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908720"/>
            <a:ext cx="833809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Прямоугольник 33"/>
          <p:cNvSpPr/>
          <p:nvPr/>
        </p:nvSpPr>
        <p:spPr>
          <a:xfrm>
            <a:off x="0" y="18864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Внешний вид и характеристики используемого элемента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Пельтье</a:t>
            </a:r>
            <a:endParaRPr lang="ru-RU" sz="2800" dirty="0"/>
          </a:p>
        </p:txBody>
      </p:sp>
      <p:pic>
        <p:nvPicPr>
          <p:cNvPr id="2050" name="Picture 2" descr="F:\Статья костюм СИЗ\Фото элемента Пельтье.jpg"/>
          <p:cNvPicPr>
            <a:picLocks noChangeAspect="1" noChangeArrowheads="1"/>
          </p:cNvPicPr>
          <p:nvPr/>
        </p:nvPicPr>
        <p:blipFill>
          <a:blip r:embed="rId3" cstate="print"/>
          <a:srcRect l="6933" r="6894"/>
          <a:stretch>
            <a:fillRect/>
          </a:stretch>
        </p:blipFill>
        <p:spPr bwMode="auto">
          <a:xfrm>
            <a:off x="2123728" y="1511412"/>
            <a:ext cx="4536504" cy="3500822"/>
          </a:xfrm>
          <a:prstGeom prst="rect">
            <a:avLst/>
          </a:prstGeom>
          <a:noFill/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75656" y="5157192"/>
          <a:ext cx="5976664" cy="1600200"/>
        </p:xfrm>
        <a:graphic>
          <a:graphicData uri="http://schemas.openxmlformats.org/drawingml/2006/table">
            <a:tbl>
              <a:tblPr/>
              <a:tblGrid>
                <a:gridCol w="2851709"/>
                <a:gridCol w="3124955"/>
              </a:tblGrid>
              <a:tr h="142240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Параметр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Значение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Максимальное напряжение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15,5 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Максимальный ток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 А (при 15,5 В)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Номинальное напряжение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 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Холодопроизводительность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max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) 36 Вт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692696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Используемая экспериментальная установка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https://psv4.userapi.com/c536132/u220483907/docs/d31/e2f53450c7d0/super_kuler.jpg?extra=Q9qyhn-pVfK6fdZmUP6BXztV0pMX0Xb4Mq19T4eWdUDEca1YdP_rSXmoCvXwWokpajqjp1PuDHXICBp-rdN9Vr2WinCTFLSR-3SJAPPWFgNRVQWQcivPrVTjZwN9v796wL6wdOeyZ2SBeCEWzhuAlM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856895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07504" y="5733256"/>
            <a:ext cx="9036496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Экспериментальная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установка: а) – состав, б) – фотография с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тепловизора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07504" y="5229200"/>
            <a:ext cx="9036496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б)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8864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Изменение температуры сторон элемента при недостаточной интенсивности его охлаждения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9512" y="1412776"/>
          <a:ext cx="8856984" cy="5093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8864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Изменение температуры «холодной» ТЭМ при различных типах охлаждения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9512" y="1412776"/>
          <a:ext cx="8784976" cy="4920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Зависимость температуры сторон элемента от напряжения питания в установившемся режиме термоэлектрического модуля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51520" y="1700808"/>
          <a:ext cx="8712968" cy="4704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Зависимость температуры от подаваемого напряжения на выходе установки системы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климат-контроля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костюма СИЗ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51520" y="1628800"/>
          <a:ext cx="8712968" cy="4992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75793"/>
            <a:ext cx="91440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52413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Инерционность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данной системы позволяет использовать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релейное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регулирование напряжения питания на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термоэлектрический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модуль для стабилизации требуемой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температуры;</a:t>
            </a:r>
            <a:endParaRPr lang="ru-RU" sz="2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52413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Определены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предварительные параметры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производительности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системы вентиляции костюма, а также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осуществлен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подбор элементной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базы: возможно применение </a:t>
            </a:r>
            <a:b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аккумуляторных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модулей типоразмера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18650;</a:t>
            </a:r>
            <a:endParaRPr lang="ru-RU" sz="2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52413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Рассмотрены потенциально возможные технические решения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по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повышению КПД системы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климат-контроля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костюма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средств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индивидуальной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защиты: возможно применение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радиатора с большей площадью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теплоотведения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а также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применение продувочных вентиляторов с большей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мощностью.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199</Words>
  <Application>Microsoft Office PowerPoint</Application>
  <PresentationFormat>Экран (4:3)</PresentationFormat>
  <Paragraphs>48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СИСТЕМА КЛИМАТ-КОНТРОЛЯ КОСТЮМА СИЗ</vt:lpstr>
      <vt:lpstr>Слайд 2</vt:lpstr>
      <vt:lpstr>Слайд 3</vt:lpstr>
      <vt:lpstr>Используемая экспериментальная установка</vt:lpstr>
      <vt:lpstr>Слайд 5</vt:lpstr>
      <vt:lpstr>Слайд 6</vt:lpstr>
      <vt:lpstr>Слайд 7</vt:lpstr>
      <vt:lpstr>Слайд 8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99</cp:revision>
  <dcterms:created xsi:type="dcterms:W3CDTF">2021-04-11T17:23:14Z</dcterms:created>
  <dcterms:modified xsi:type="dcterms:W3CDTF">2022-05-18T07:03:16Z</dcterms:modified>
</cp:coreProperties>
</file>