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5" r:id="rId2"/>
    <p:sldId id="593" r:id="rId3"/>
    <p:sldId id="462" r:id="rId4"/>
    <p:sldId id="585" r:id="rId5"/>
    <p:sldId id="586" r:id="rId6"/>
    <p:sldId id="587" r:id="rId7"/>
    <p:sldId id="588" r:id="rId8"/>
    <p:sldId id="589" r:id="rId9"/>
    <p:sldId id="567" r:id="rId10"/>
    <p:sldId id="566" r:id="rId11"/>
    <p:sldId id="558" r:id="rId12"/>
    <p:sldId id="548" r:id="rId13"/>
    <p:sldId id="549" r:id="rId14"/>
    <p:sldId id="550" r:id="rId15"/>
    <p:sldId id="568" r:id="rId16"/>
    <p:sldId id="486" r:id="rId17"/>
    <p:sldId id="407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D9DFB4-B5EA-48A8-96A8-33495A495B98}">
          <p14:sldIdLst>
            <p14:sldId id="375"/>
            <p14:sldId id="593"/>
            <p14:sldId id="462"/>
            <p14:sldId id="585"/>
            <p14:sldId id="586"/>
            <p14:sldId id="587"/>
            <p14:sldId id="588"/>
            <p14:sldId id="589"/>
            <p14:sldId id="567"/>
            <p14:sldId id="566"/>
            <p14:sldId id="558"/>
            <p14:sldId id="548"/>
            <p14:sldId id="549"/>
            <p14:sldId id="550"/>
            <p14:sldId id="568"/>
            <p14:sldId id="48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98"/>
    <a:srgbClr val="F0F0F0"/>
    <a:srgbClr val="FF00FF"/>
    <a:srgbClr val="FF575B"/>
    <a:srgbClr val="76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7896" autoAdjust="0"/>
  </p:normalViewPr>
  <p:slideViewPr>
    <p:cSldViewPr>
      <p:cViewPr varScale="1">
        <p:scale>
          <a:sx n="106" d="100"/>
          <a:sy n="106" d="100"/>
        </p:scale>
        <p:origin x="17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-924" y="30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0D12C-1F7F-4129-B04A-2AC765604E1E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E372-5703-4B07-A8D9-58561C957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6477" y="283462"/>
            <a:ext cx="5078413" cy="380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2" rIns="92084" bIns="4604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12756" y="4464125"/>
            <a:ext cx="5643602" cy="4719831"/>
          </a:xfrm>
          <a:prstGeom prst="rect">
            <a:avLst/>
          </a:prstGeom>
        </p:spPr>
        <p:txBody>
          <a:bodyPr vert="horz" lIns="92084" tIns="46042" rIns="92084" bIns="4604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87" y="9429729"/>
            <a:ext cx="2946202" cy="496179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65AFB6-8B96-4238-A1B8-49C3F34A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52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6450" y="284163"/>
            <a:ext cx="5078413" cy="3808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C379F-1EE2-4635-A8EC-E832D48D2B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8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3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Кристалинский, В. Р. Теория вероятностей в системе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Mathematica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учебное пособие / В. Р. Кристалинский. – Санкт-Петербург: Лань, 2018. – 136 с.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Хастлинг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Н. Справочник по статистическим распределениям / Н.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Хастлинг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ДЖ.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Пикок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; пер. с англ. А.К,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Звонкина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М.: Статистика, 1980. – 95 с.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6450" y="284163"/>
            <a:ext cx="5078413" cy="3808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Первый способ: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Мажуль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И. И. Введение в теорию вероятностей : учебное пособие / И. И.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Мажуль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— Новосибирск : НГТУ, 2017. — 204 с.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Второй способ: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6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Гродзенский, С. Я. Средства и методы управления качеством : учебное пособие / С. Я. Гродзенский, Я. С. Гродзенский, А. Н. Чесалин.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x-none" sz="16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x-none" sz="16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, 2019.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x-none" sz="16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125 с.</a:t>
            </a:r>
            <a:endParaRPr lang="ru-RU" sz="16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4 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Шторм, Р. Теория вероятностей. Математическая статистика. Статистический контроль качества. - М.: Мир, 1970. - 368 с.</a:t>
            </a:r>
            <a:endParaRPr lang="ru-RU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5 </a:t>
            </a:r>
            <a:r>
              <a:rPr lang="ru-RU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Таушанов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З., </a:t>
            </a:r>
            <a:r>
              <a:rPr lang="ru-RU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Тонева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Е., </a:t>
            </a:r>
            <a:r>
              <a:rPr lang="ru-RU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Пенова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Р. Вычисление </a:t>
            </a:r>
            <a:r>
              <a:rPr lang="ru-RU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энтропийного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коэф­фициента при малых выборках // Изобретательство, стандартизация и качество, 1973. № 5. - София.</a:t>
            </a:r>
            <a:endParaRPr lang="ru-RU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6 </a:t>
            </a:r>
            <a:r>
              <a:rPr lang="ru-RU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Тонева</a:t>
            </a: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Е. Аппроксимация распределений погрешности средств из­ме­рений // Измерительная техника, 1981. № 6. - С. 15-16.</a:t>
            </a:r>
            <a:endParaRPr lang="ru-RU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AFB6-8B96-4238-A1B8-49C3F34AEDE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C:\Users\Администратор\Desktop\456.png"/>
          <p:cNvPicPr>
            <a:picLocks noChangeAspect="1" noChangeArrowheads="1"/>
          </p:cNvPicPr>
          <p:nvPr userDrawn="1"/>
        </p:nvPicPr>
        <p:blipFill>
          <a:blip r:embed="rId4" cstate="print"/>
          <a:srcRect l="387" r="398"/>
          <a:stretch>
            <a:fillRect/>
          </a:stretch>
        </p:blipFill>
        <p:spPr bwMode="auto">
          <a:xfrm>
            <a:off x="0" y="-3528"/>
            <a:ext cx="9144000" cy="686152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D20F-C6CD-428B-B684-5B906A54BDB7}" type="datetime1">
              <a:rPr lang="ru-RU"/>
              <a:pPr>
                <a:defRPr/>
              </a:pPr>
              <a:t>23.03.2022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100490" y="638141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B776-FFF4-4742-B493-0E6BFB64B2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400" y="764630"/>
            <a:ext cx="8641200" cy="87842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8155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B3C-DC48-41E3-B2D4-38EFC4B5C10A}" type="datetime1">
              <a:rPr lang="ru-RU"/>
              <a:pPr>
                <a:defRPr/>
              </a:pPr>
              <a:t>23.03.2022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074D-EFE3-43E3-89A5-E91EF8CAA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1" descr="C:\Users\Администратор\Desktop\1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9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43051"/>
            <a:ext cx="8229600" cy="46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B34D9-24A0-4CDE-AFFD-B02C2F82B430}" type="datetime1">
              <a:rPr lang="ru-RU" smtClean="0"/>
              <a:pPr>
                <a:defRPr/>
              </a:pPr>
              <a:t>23.03.2022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CF5ACE-532E-436E-A02E-4785698BAE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00" y="6165304"/>
            <a:ext cx="28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65"/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 2022</a:t>
            </a:r>
          </a:p>
        </p:txBody>
      </p:sp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5" y="1844780"/>
            <a:ext cx="3838575" cy="2886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5BF46-BBC4-4A65-A11D-E77CFD987A10}"/>
              </a:ext>
            </a:extLst>
          </p:cNvPr>
          <p:cNvSpPr txBox="1"/>
          <p:nvPr/>
        </p:nvSpPr>
        <p:spPr>
          <a:xfrm>
            <a:off x="4059276" y="1628800"/>
            <a:ext cx="508472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выступления: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Влияние количества интервалов </a:t>
            </a:r>
            <a:r>
              <a:rPr lang="ru-RU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разбиения на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корректность определения закона распределения случайной величины</a:t>
            </a:r>
          </a:p>
          <a:p>
            <a:pPr defTabSz="91416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Автор: </a:t>
            </a:r>
            <a:r>
              <a:rPr lang="ru-RU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Маскаль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П.И.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Группа: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КЭ-413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Руководитель: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Лапин А.П.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1"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АЛГОРИТМА</a:t>
            </a:r>
            <a:b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алгоритма обработки данных</a:t>
            </a:r>
            <a:b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402068" y="1593552"/>
            <a:ext cx="8456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52413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2– Исходная выборка из 200 элементов</a:t>
            </a:r>
          </a:p>
          <a:p>
            <a:pPr marL="0" lvl="0" indent="252413" eaLnBrk="1" hangingPunct="1">
              <a:spcBef>
                <a:spcPct val="0"/>
              </a:spcBef>
              <a:buClrTx/>
              <a:buSzTx/>
              <a:buNone/>
            </a:pPr>
            <a:endParaRPr lang="ru-RU" alt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314" y="5887003"/>
            <a:ext cx="784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Нормальный закон распределения с параметрами (0;1) (ист., с. 371).</a:t>
            </a:r>
          </a:p>
          <a:p>
            <a:pPr algn="just"/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(</a:t>
            </a:r>
            <a:r>
              <a:rPr lang="x-non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Большев, Л.Н. Таблицы математической статистики. / Л.Н. Большев, Н.В. Смирнов. – М. Наука, 1983. – 416 с.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43724"/>
              </p:ext>
            </p:extLst>
          </p:nvPr>
        </p:nvGraphicFramePr>
        <p:xfrm>
          <a:off x="683570" y="1988836"/>
          <a:ext cx="7848870" cy="3898167"/>
        </p:xfrm>
        <a:graphic>
          <a:graphicData uri="http://schemas.openxmlformats.org/drawingml/2006/table">
            <a:tbl>
              <a:tblPr/>
              <a:tblGrid>
                <a:gridCol w="78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20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1"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АЛГОРИТМА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относительных частот вероятности</a:t>
            </a:r>
            <a:b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976883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2 – Расчет параметров исследуемой выборки для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9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2" y="1844824"/>
            <a:ext cx="8430544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1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938200"/>
          </a:xfrm>
          <a:noFill/>
        </p:spPr>
        <p:txBody>
          <a:bodyPr/>
          <a:lstStyle/>
          <a:p>
            <a:pPr lvl="1"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ГИПОТЕЗЫ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критической статистики</a:t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207750" y="1647451"/>
            <a:ext cx="8643998" cy="2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algn="just">
              <a:buFont typeface="Wingdings 2" pitchFamily="18" charset="2"/>
              <a:buNone/>
            </a:pPr>
            <a:endParaRPr lang="ru-RU" sz="2800" dirty="0"/>
          </a:p>
          <a:p>
            <a:pPr algn="just">
              <a:buFont typeface="Wingdings 2" pitchFamily="18" charset="2"/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7301" y="522920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3 – Расчет теоретического распределения для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9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074" name="Picture 2" descr="https://sun9-65.userapi.com/impg/eXBSxr0RmNjtPENSU0RFFj21_Ec_Z5hBPE_kzA/IqIsq1pukyI.jpg?size=911x267&amp;quality=96&amp;sign=c0b67e5e48b9c314053f1ea39d227a9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6" y="2416970"/>
            <a:ext cx="86772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5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19091" cy="938200"/>
          </a:xfrm>
          <a:noFill/>
        </p:spPr>
        <p:txBody>
          <a:bodyPr/>
          <a:lstStyle/>
          <a:p>
            <a:pPr lvl="1"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ГИПОТЕЗЫ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критической статистики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207750" y="1647451"/>
            <a:ext cx="8643998" cy="2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algn="just">
              <a:buFont typeface="Wingdings 2" pitchFamily="18" charset="2"/>
              <a:buNone/>
            </a:pPr>
            <a:endParaRPr lang="ru-RU" sz="2800" dirty="0"/>
          </a:p>
          <a:p>
            <a:pPr algn="just">
              <a:buFont typeface="Wingdings 2" pitchFamily="18" charset="2"/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395" y="60247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4 – Расчет теоретической вероятности попадания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интервал для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9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https://sun9-55.userapi.com/impg/k4zAAYJVY2wFrC8rMNkDwYqvpCahn6AslJVvPg/GUwalAO2_yk.jpg?size=424x240&amp;quality=96&amp;sign=8b43c2eefc9fb2173811b223611a525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31" y="2348880"/>
            <a:ext cx="597906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5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1"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ГИПОТЕЗЫ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критической статистики</a:t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207750" y="1647451"/>
            <a:ext cx="8643998" cy="2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algn="just">
              <a:buFont typeface="Wingdings 2" pitchFamily="18" charset="2"/>
              <a:buNone/>
            </a:pPr>
            <a:endParaRPr lang="ru-RU" sz="2800" dirty="0"/>
          </a:p>
          <a:p>
            <a:pPr algn="just">
              <a:buFont typeface="Wingdings 2" pitchFamily="18" charset="2"/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976883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5 – Условие принятия нулевой гипотезы для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9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sun9-40.userapi.com/impg/xq8Spu5GVgDL1S7ERbhIO3y0pLJjBEHJs0o78Q/YPOiPTMk6iE.jpg?size=1340x337&amp;quality=96&amp;sign=c5178184b491f6a4b95471f0cac8665c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3"/>
          <a:stretch/>
        </p:blipFill>
        <p:spPr bwMode="auto">
          <a:xfrm>
            <a:off x="518074" y="2348880"/>
            <a:ext cx="8397989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938200"/>
          </a:xfrm>
          <a:noFill/>
        </p:spPr>
        <p:txBody>
          <a:bodyPr/>
          <a:lstStyle/>
          <a:p>
            <a:pPr lvl="1"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ГИПОТЕЗЫ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критической статистики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207750" y="1647451"/>
            <a:ext cx="8643998" cy="2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algn="just">
              <a:buFont typeface="Wingdings 2" pitchFamily="18" charset="2"/>
              <a:buNone/>
            </a:pPr>
            <a:endParaRPr lang="ru-RU" sz="2800" dirty="0"/>
          </a:p>
          <a:p>
            <a:pPr algn="just">
              <a:buFont typeface="Wingdings 2" pitchFamily="18" charset="2"/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799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/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3– Результаты эксперимента по изменению количества интервалов для исходной выборки</a:t>
            </a:r>
            <a:endParaRPr lang="ru-RU" alt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21495"/>
                  </p:ext>
                </p:extLst>
              </p:nvPr>
            </p:nvGraphicFramePr>
            <p:xfrm>
              <a:off x="395537" y="2151661"/>
              <a:ext cx="8064895" cy="37741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1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2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43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57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641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6311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9226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Количество интервалов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Количество степеней свободы , </a:t>
                          </a:r>
                          <a:r>
                            <a:rPr lang="en-US" sz="1100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f</a:t>
                          </a:r>
                          <a:endParaRPr lang="ru-RU" sz="1100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Критическая статистика,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Квантили распределения для различных уровней значимости,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1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Выполнение условия принятия гипотезы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ru-RU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100" i="1">
                                  <a:latin typeface="Cambria Math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1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142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p=0,01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p=0,05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50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505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11,345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7,815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6,251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Состоятельно на уровнях 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=0,01; 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=0,05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43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5,798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13,277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9,488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7,779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,901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15,086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11,070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9,326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18,475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14,067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12,017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987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21,666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16,919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14,684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15,245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24,725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19,675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17,275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17,593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27,688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22,362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19,812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406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30,578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24,996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22,307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941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33,409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27,587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24,769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36,191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30,144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27,204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,412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38,932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32,671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29,615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41,638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35,172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32,007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31,826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44,314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37,652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34,382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21495"/>
                  </p:ext>
                </p:extLst>
              </p:nvPr>
            </p:nvGraphicFramePr>
            <p:xfrm>
              <a:off x="395537" y="2151661"/>
              <a:ext cx="8064895" cy="37741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1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2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43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57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641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6311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9226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Количество интервалов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Количество степеней свободы , </a:t>
                          </a:r>
                          <a:r>
                            <a:rPr lang="en-US" sz="1100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f</a:t>
                          </a:r>
                          <a:endParaRPr lang="ru-RU" sz="1100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621" marR="65621" marT="0" marB="0" anchor="ctr">
                        <a:blipFill>
                          <a:blip r:embed="rId3"/>
                          <a:stretch>
                            <a:fillRect l="-166667" t="-5072" r="-460109" b="-357246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621" marR="65621" marT="0" marB="0" anchor="ctr">
                        <a:blipFill>
                          <a:blip r:embed="rId3"/>
                          <a:stretch>
                            <a:fillRect l="-89051" t="-10769" r="-53650" b="-870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621" marR="65621" marT="0" marB="0" anchor="ctr">
                        <a:blipFill>
                          <a:blip r:embed="rId3"/>
                          <a:stretch>
                            <a:fillRect l="-358478" t="-5072" r="-1730" b="-357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593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p=0,01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p=0,05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p=0,1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505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11,345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7,815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6,251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Состоятельно на уровнях 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=0,01; 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=0,05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43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5,798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13,277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9,488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7,779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,901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15,086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11,070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9,326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18,475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14,067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12,017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987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21,666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16,919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14,684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15,245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24,725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19,675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17,275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17,593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27,688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22,362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19,812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406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30,578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24,996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22,307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941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33,409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27,587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24,769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19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36,191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30,144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27,204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24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21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,412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38,932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32,671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29,615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23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27</a:t>
                          </a: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en-US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256</a:t>
                          </a:r>
                          <a:endParaRPr lang="ru-RU" sz="1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41,638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35,172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32,007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5621" marR="65621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31,826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44,314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37,652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34,382</a:t>
                          </a:r>
                        </a:p>
                      </a:txBody>
                      <a:tcPr marL="65621" marR="656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 всех уровнях</a:t>
                          </a:r>
                        </a:p>
                      </a:txBody>
                      <a:tcPr marL="65621" marR="656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23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1"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43510"/>
            <a:ext cx="85725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520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проделанной работы можно сделать следующие выводы:</a:t>
            </a:r>
          </a:p>
          <a:p>
            <a:pPr indent="252000" algn="just">
              <a:spcBef>
                <a:spcPts val="0"/>
              </a:spcBef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уменьшении количества интервалов до значения, меньше рекомендуемого, нулевая гипотеза перестает подтверждаться на одном из уровнях значимости. Шестая рекомендация дает значение наименьшего количества интервалов разбиения (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7)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полного подтверждения нулевой гипотезы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52000" algn="just">
              <a:spcBef>
                <a:spcPts val="0"/>
              </a:spcBef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количестве интервалов, соответствующим с первой по пятую рекомендациям критическая статистика отдалена от граничных значений (квантилей) примерно на одинаковую величину.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52000" algn="just">
              <a:spcBef>
                <a:spcPts val="0"/>
              </a:spcBef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большом количестве интервалов (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 18) значение критической статистики практически не изменяется при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18-22, после чего начинает резко возрастать.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588807" name="Picture 7" descr="E:\Photoshop\INIT_New_2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470" y="2276840"/>
            <a:ext cx="7699231" cy="3096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2999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 algn="just" defTabSz="914165" eaLnBrk="1" hangingPunct="1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Одним из видов закона распределения являются гистограммы плотности вероятностей.</a:t>
            </a:r>
          </a:p>
          <a:p>
            <a:pPr marL="0" indent="0" algn="just" defTabSz="914165" eaLnBrk="1" hangingPunct="1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Если же необходимо определить функцию распределения выборки данных, то для этого сначала следует определить его тип с помощью различных критериев. </a:t>
            </a:r>
          </a:p>
          <a:p>
            <a:pPr marL="0" indent="0" algn="just" defTabSz="914165" eaLnBrk="1" hangingPunct="1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первом и во втором случае построения закона распределения выборку данных необходимо разбить на интервалы. Существует множество рекомендаций по разбиению, и каждый из них дает разный результат.</a:t>
            </a:r>
          </a:p>
          <a:p>
            <a:pPr marL="0" indent="0" algn="just" defTabSz="914165" eaLnBrk="1" hangingPunct="1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Правильное установление интервалов способствует более точному использованию методов математической статистики.</a:t>
            </a:r>
          </a:p>
        </p:txBody>
      </p:sp>
    </p:spTree>
    <p:extLst>
      <p:ext uri="{BB962C8B-B14F-4D97-AF65-F5344CB8AC3E}">
        <p14:creationId xmlns:p14="http://schemas.microsoft.com/office/powerpoint/2010/main" val="9336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задачи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35766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исследования: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влияния количества интервалов разбиения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размаха выборки на корректность определения закона распределения случайной величины (СВ).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271463" algn="just" defTabSz="914165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рассмотреть алгоритм обработки результатов  измерений при определении закона распределения случайной величины;</a:t>
            </a:r>
          </a:p>
          <a:p>
            <a:pPr marL="0" indent="271463" algn="just" defTabSz="914165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исследовать влияние количества интервалов разбиения размаха выборки на  правильность определения вида закона распределения.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РАСПРЕДЕЛЕНИЯ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Нормальный закон распределения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Содержимое 5"/>
              <p:cNvSpPr txBox="1">
                <a:spLocks/>
              </p:cNvSpPr>
              <p:nvPr/>
            </p:nvSpPr>
            <p:spPr bwMode="auto">
              <a:xfrm>
                <a:off x="214282" y="1643050"/>
                <a:ext cx="8643998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indent="0" algn="just" defTabSz="914165" eaLnBrk="1" hangingPunct="1">
                  <a:lnSpc>
                    <a:spcPct val="120000"/>
                  </a:lnSpc>
                  <a:buClr>
                    <a:schemeClr val="accent1"/>
                  </a:buClr>
                  <a:buNone/>
                </a:pPr>
                <a:r>
                  <a:rPr lang="ru-RU" sz="2000" b="1" dirty="0">
                    <a:solidFill>
                      <a:schemeClr val="accent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Нормальный закон распределения (НЗР) 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характеризуется двумя параметрами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𝜎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Плотность вероятности  определяется как:</a:t>
                </a:r>
              </a:p>
              <a:p>
                <a:pPr marL="0" indent="432000" algn="just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7" name="Содержимо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82" y="1643050"/>
                <a:ext cx="8643998" cy="1569660"/>
              </a:xfrm>
              <a:prstGeom prst="rect">
                <a:avLst/>
              </a:prstGeom>
              <a:blipFill>
                <a:blip r:embed="rId3"/>
                <a:stretch>
                  <a:fillRect l="-705" r="-7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180528" y="522823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1 – График плотности вероятности НЗР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6000432"/>
            <a:ext cx="847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(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Хастлинг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Н. Справочник по статистическим распределениям / Н.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Хастлинг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Дж.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Пикок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пер. с англ. А.К,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Звонкина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М.: Статистика, 1980. – 95 с.)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DF248-4484-4949-8E38-114D518428E4}"/>
                  </a:ext>
                </a:extLst>
              </p:cNvPr>
              <p:cNvSpPr txBox="1"/>
              <p:nvPr/>
            </p:nvSpPr>
            <p:spPr>
              <a:xfrm>
                <a:off x="4067944" y="2928681"/>
                <a:ext cx="4861774" cy="171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None/>
                  <a:tabLst>
                    <a:tab pos="5199063" algn="l"/>
                  </a:tabLs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математическое ожидание;</a:t>
                </a:r>
              </a:p>
              <a:p>
                <a:pPr indent="442913" algn="just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СКО.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DF248-4484-4949-8E38-114D5184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28681"/>
                <a:ext cx="4861774" cy="1712520"/>
              </a:xfrm>
              <a:prstGeom prst="rect">
                <a:avLst/>
              </a:prstGeom>
              <a:blipFill>
                <a:blip r:embed="rId4"/>
                <a:stretch>
                  <a:fillRect l="-1253" r="-877" b="-5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960440" cy="24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4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01080" cy="662322"/>
          </a:xfrm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ОБРАБОТКИ ДАННЫХ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214282" y="1643050"/>
            <a:ext cx="864399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520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 выборка, состоящая из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значений 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случайной величины: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25200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(𝑥</a:t>
            </a:r>
            <a:r>
              <a:rPr lang="x-none" sz="20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,𝑥</a:t>
            </a:r>
            <a:r>
              <a:rPr lang="x-none" sz="20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,…,𝑥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𝑖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,…,𝑥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𝑁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Гипотеза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H0: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закон распределения случайной величины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F(x).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55600" algn="just">
              <a:lnSpc>
                <a:spcPct val="125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размаха выборки</a:t>
            </a:r>
          </a:p>
          <a:p>
            <a:pPr marL="0" indent="715963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𝑅=𝑥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𝑚𝑎𝑥</a:t>
            </a:r>
            <a:r>
              <a:rPr lang="ru-RU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 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𝑚𝑖𝑛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(2)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𝑅 ‒ размах выборки;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𝑚𝑎𝑥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‒ максимальное значение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выборке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</a:t>
            </a:r>
            <a:r>
              <a:rPr lang="x-none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𝑚𝑖𝑛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‒ минимальное значение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выборке</a:t>
            </a:r>
            <a:r>
              <a:rPr lang="x-non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55600" algn="just">
              <a:lnSpc>
                <a:spcPct val="125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+mj-lt"/>
              <a:buAutoNum type="arabicParenR" startAt="2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Разбиение на интервалы</a:t>
            </a:r>
          </a:p>
          <a:p>
            <a:pPr marL="0" indent="2520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Весь размах выборки делится на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интервалов.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647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101" y="988221"/>
            <a:ext cx="8401080" cy="654829"/>
          </a:xfrm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ОБРАБОТКИ ДАННЫХ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одержимое 5"/>
              <p:cNvSpPr txBox="1">
                <a:spLocks/>
              </p:cNvSpPr>
              <p:nvPr/>
            </p:nvSpPr>
            <p:spPr bwMode="auto">
              <a:xfrm>
                <a:off x="214282" y="1643050"/>
                <a:ext cx="8643998" cy="4429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5600" lvl="1" indent="-355600" algn="just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SzPct val="95000"/>
                  <a:buFont typeface="+mj-lt"/>
                  <a:buAutoNum type="arabicParenR" startAt="3"/>
                </a:pPr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355600" lvl="1" indent="-355600" algn="just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SzPct val="95000"/>
                  <a:buFont typeface="+mj-lt"/>
                  <a:buAutoNum type="arabicParenR" startAt="3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Нахождение ширины интервала ℎ</a:t>
                </a:r>
                <a:endParaRPr lang="ru-RU" sz="2000" i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x-none" sz="2000" i="1" smtClean="0">
                        <a:latin typeface="Cambria Math"/>
                      </a:rPr>
                      <m:t>h</m:t>
                    </m:r>
                    <m:r>
                      <a:rPr lang="x-none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0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x-none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0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x-none" sz="20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(3)</a:t>
                </a:r>
              </a:p>
              <a:p>
                <a:pPr marL="355600" indent="-355600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Font typeface="+mj-lt"/>
                  <a:buAutoNum type="arabicParenR" startAt="4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Нахождение границ интервалов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x-none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x-none" sz="2000" i="1">
                            <a:latin typeface="Cambria Math"/>
                          </a:rPr>
                          <m:t>𝑖</m:t>
                        </m:r>
                        <m:r>
                          <a:rPr lang="x-none" sz="2000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x-none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x-none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x-none" sz="2000" i="1">
                        <a:latin typeface="Cambria Math"/>
                      </a:rPr>
                      <m:t>+</m:t>
                    </m:r>
                    <m:r>
                      <a:rPr lang="x-none" sz="2000" i="1">
                        <a:latin typeface="Cambria Math"/>
                      </a:rPr>
                      <m:t>h</m:t>
                    </m:r>
                    <m:r>
                      <a:rPr lang="x-none" sz="2000" i="1">
                        <a:latin typeface="Cambria Math"/>
                      </a:rPr>
                      <m:t>∙</m:t>
                    </m:r>
                    <m:r>
                      <a:rPr lang="x-none" sz="2000" i="1">
                        <a:latin typeface="Cambria Math"/>
                      </a:rPr>
                      <m:t>𝑖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x-none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00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1,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(4)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(5)</a:t>
                </a:r>
              </a:p>
              <a:p>
                <a:pPr marL="355600" indent="-355600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Font typeface="+mj-lt"/>
                  <a:buAutoNum type="arabicParenR" startAt="5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Определение частоты попадания СВ в интервал, равное количеству элементов выборки внутри интервала</a:t>
                </a:r>
              </a:p>
              <a:p>
                <a:pPr marL="355600" indent="-355600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Font typeface="+mj-lt"/>
                  <a:buAutoNum type="arabicParenR" startAt="5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Нахождение относительных частот попадания СВ в интервал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(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355600" indent="-355600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Font typeface="+mj-lt"/>
                  <a:buAutoNum type="arabicParenR" startAt="7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Нахождение относительных накопленных частот СВ в интервал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ru-RU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p>
                      <m:e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(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342900" indent="-342900"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Font typeface="+mj-lt"/>
                  <a:buAutoNum type="arabicParenR" startAt="8"/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Проверка нулевой гипотезы по критерию Пирсона</a:t>
                </a:r>
              </a:p>
            </p:txBody>
          </p:sp>
        </mc:Choice>
        <mc:Fallback xmlns="">
          <p:sp>
            <p:nvSpPr>
              <p:cNvPr id="7" name="Содержимо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82" y="1643050"/>
                <a:ext cx="8643998" cy="4429931"/>
              </a:xfrm>
              <a:prstGeom prst="rect">
                <a:avLst/>
              </a:prstGeom>
              <a:blipFill>
                <a:blip r:embed="rId3"/>
                <a:stretch>
                  <a:fillRect l="-635" r="-987" b="-75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50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ОБРАБОТКИ ДАННЫХ</a:t>
            </a:r>
            <a:br>
              <a:rPr lang="ru-RU" sz="2800" dirty="0"/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критерия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</a:t>
            </a:r>
            <a:r>
              <a:rPr lang="ru-RU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-Пирсона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одержимое 5"/>
              <p:cNvSpPr txBox="1">
                <a:spLocks/>
              </p:cNvSpPr>
              <p:nvPr/>
            </p:nvSpPr>
            <p:spPr bwMode="auto">
              <a:xfrm>
                <a:off x="214282" y="1615344"/>
                <a:ext cx="8643998" cy="5100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25200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Вероятность попадания случайной величины в интервал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</a:p>
              <a:p>
                <a:pPr marL="0" indent="252000" algn="r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ru-RU" sz="1600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1600">
                            <a:latin typeface="Cambria Math"/>
                          </a:rPr>
                          <m:t>&lt;</m:t>
                        </m:r>
                        <m:r>
                          <a:rPr lang="ru-RU" sz="1600" i="1">
                            <a:latin typeface="Cambria Math"/>
                          </a:rPr>
                          <m:t>𝑋</m:t>
                        </m:r>
                        <m:r>
                          <a:rPr lang="ru-RU" sz="1600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sz="1600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1600">
                        <a:latin typeface="Cambria Math"/>
                      </a:rPr>
                      <m:t>=</m:t>
                    </m:r>
                    <m:r>
                      <a:rPr lang="ru-RU" sz="160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60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</a:t>
                </a:r>
                <a:r>
                  <a:rPr lang="x-none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1600" i="1">
                        <a:latin typeface="Cambria Math"/>
                      </a:rPr>
                      <m:t>𝑖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1,</m:t>
                        </m:r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(8)</a:t>
                </a:r>
              </a:p>
              <a:p>
                <a:pPr marL="0" indent="25200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ru-RU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/>
                      </a:rPr>
                      <m:t> </m:t>
                    </m:r>
                    <m:r>
                      <a:rPr lang="ru-RU" sz="1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1600" i="1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sz="1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нормированные границы интервалов. 	</a:t>
                </a:r>
              </a:p>
              <a:p>
                <a:pPr marL="0" indent="25200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Значение критической статистики:</a:t>
                </a:r>
              </a:p>
              <a:p>
                <a:pPr marL="0" indent="252000" algn="r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ru-RU" sz="16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6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ru-RU" sz="16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600">
                                    <a:latin typeface="Cambria Math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ru-RU" sz="160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16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sz="1600">
                                <a:latin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nary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x-none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1600" i="1">
                        <a:latin typeface="Cambria Math"/>
                      </a:rPr>
                      <m:t>𝑖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1,</m:t>
                        </m:r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(9)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k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количество интервалов;</a:t>
                </a:r>
              </a:p>
              <a:p>
                <a:pPr marL="0" indent="625475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количество элементов, попавших в </a:t>
                </a:r>
                <a:r>
                  <a:rPr lang="en-US" sz="16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-й интервал;</a:t>
                </a:r>
              </a:p>
              <a:p>
                <a:pPr marL="0" indent="625475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теоретическая вероятность попадания случайной величины в</a:t>
                </a:r>
                <a:r>
                  <a:rPr lang="ru-RU" sz="1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-й интервал;</a:t>
                </a:r>
              </a:p>
              <a:p>
                <a:pPr marL="0" indent="625475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критическая статистика.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Условием принятия гипотезы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 виде закона распределения СВ</a:t>
                </a:r>
                <a:r>
                  <a:rPr lang="ru-RU" sz="16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как  не противоречащей экспериментальным данным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является выполнение соотношения: </a:t>
                </a:r>
              </a:p>
              <a:p>
                <a:pPr marL="0" indent="252000" algn="r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(10)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критическое значение распределения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  <a:tabLst>
                    <a:tab pos="625475" algn="l"/>
                  </a:tabLst>
                </a:pP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𝑓</m:t>
                    </m:r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число степеней свободы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работе с НЗР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  <a:tabLst>
                    <a:tab pos="625475" algn="l"/>
                  </a:tabLst>
                </a:pP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𝑝</m:t>
                    </m:r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уровень значимости.</a:t>
                </a:r>
              </a:p>
            </p:txBody>
          </p:sp>
        </mc:Choice>
        <mc:Fallback xmlns="">
          <p:sp>
            <p:nvSpPr>
              <p:cNvPr id="12" name="Содержимо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82" y="1615344"/>
                <a:ext cx="8643998" cy="5100179"/>
              </a:xfrm>
              <a:prstGeom prst="rect">
                <a:avLst/>
              </a:prstGeom>
              <a:blipFill>
                <a:blip r:embed="rId3"/>
                <a:stretch>
                  <a:fillRect l="-353" r="-423" b="-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16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ОБРАБОТКИ ДАННЫХ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</a:t>
            </a:r>
            <a:r>
              <a:rPr lang="ru-RU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-критерий Пирсона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одержимое 5"/>
              <p:cNvSpPr txBox="1">
                <a:spLocks/>
              </p:cNvSpPr>
              <p:nvPr/>
            </p:nvSpPr>
            <p:spPr bwMode="auto">
              <a:xfrm>
                <a:off x="214282" y="1916832"/>
                <a:ext cx="8643998" cy="4639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Для применения критерия Пирсона необходимо найти функцию распределения закона случайной величины.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Приближенная формула функции распределения стандартного нормального закона распределения </a:t>
                </a:r>
                <a:r>
                  <a:rPr lang="ru-RU" alt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(ист., с. 729)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896938" algn="r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)=1−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(11)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</m:oMath>
                </a14:m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нормированные границы интервалов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  <a:tabLst>
                    <a:tab pos="625475" algn="l"/>
                  </a:tabLst>
                </a:pP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</a:rPr>
                      <m:t>=0,196854</m:t>
                    </m:r>
                  </m:oMath>
                </a14:m>
                <a:r>
                  <a:rPr lang="ru-RU" sz="20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=0,</m:t>
                    </m:r>
                    <m:r>
                      <a:rPr lang="ru-RU" sz="2000" b="0" i="1" smtClean="0">
                        <a:latin typeface="Cambria Math"/>
                      </a:rPr>
                      <m:t>115194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=0,</m:t>
                    </m:r>
                    <m:r>
                      <a:rPr lang="ru-RU" sz="2000" b="0" i="1" smtClean="0">
                        <a:latin typeface="Cambria Math"/>
                      </a:rPr>
                      <m:t>000344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252000" algn="just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=0,196</m:t>
                    </m:r>
                    <m:r>
                      <a:rPr lang="ru-RU" sz="2000" b="0" i="1" smtClean="0">
                        <a:latin typeface="Cambria Math"/>
                      </a:rPr>
                      <m:t>527</m:t>
                    </m:r>
                  </m:oMath>
                </a14:m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ru-RU" alt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Источник: (</a:t>
                </a:r>
                <a:r>
                  <a:rPr lang="ru-RU" sz="1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Абрамовиц</a:t>
                </a:r>
                <a:r>
                  <a:rPr lang="x-none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  <a:r>
                  <a:rPr lang="x-none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Справочник по специальным функциям </a:t>
                </a:r>
                <a:r>
                  <a:rPr lang="x-none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Милтон </a:t>
                </a:r>
                <a:r>
                  <a:rPr lang="ru-RU" sz="1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Абрамовиц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Ирен </a:t>
                </a:r>
                <a:r>
                  <a:rPr lang="ru-RU" sz="1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Стиган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пер. с англ. В.А. </a:t>
                </a:r>
                <a:r>
                  <a:rPr lang="ru-RU" sz="1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Диткина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Л.Н. Кармазина. – М.: Наука, 1979. – 832 с.)</a:t>
                </a:r>
              </a:p>
            </p:txBody>
          </p:sp>
        </mc:Choice>
        <mc:Fallback xmlns="">
          <p:sp>
            <p:nvSpPr>
              <p:cNvPr id="12" name="Содержимо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82" y="1916832"/>
                <a:ext cx="8643998" cy="4639796"/>
              </a:xfrm>
              <a:prstGeom prst="rect">
                <a:avLst/>
              </a:prstGeom>
              <a:blipFill>
                <a:blip r:embed="rId3"/>
                <a:stretch>
                  <a:fillRect l="-705" r="-776" b="-6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75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АЛГОРИТМА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выбору количества интервалов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B776-FFF4-4742-B493-0E6BFB64B2A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162152" y="1652099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52413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1 - </a:t>
            </a:r>
            <a:r>
              <a:rPr lang="ru-RU" sz="2000" dirty="0">
                <a:solidFill>
                  <a:srgbClr val="00000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Количества интервалов для выборки из 200 элементов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392757"/>
                  </p:ext>
                </p:extLst>
              </p:nvPr>
            </p:nvGraphicFramePr>
            <p:xfrm>
              <a:off x="98823" y="2121689"/>
              <a:ext cx="8946353" cy="3492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5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45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373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Номер рекомендации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Выбор количества интервалов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 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 200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Источник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054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40…100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7…9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;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100…500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8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12;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500…1000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10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8…12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Мажуль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И.И. Введение в теорию вероятностей: учебное пособие / И.И. </a:t>
                          </a: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Мажуль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— Новосибирск : НГТУ, 2017. — 204 с.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129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Формула </a:t>
                          </a: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Стерджесса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x-none" sz="1200" kern="1200" smtClean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x-none" sz="1200" kern="1200" smtClean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ru-RU" sz="1200" b="0" i="0" kern="1200" dirty="0" smtClean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x-none" sz="1200" kern="1200" smtClean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1200" kern="1200" dirty="0" smtClean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3,332</m:t>
                              </m:r>
                              <m:r>
                                <m:rPr>
                                  <m:sty m:val="p"/>
                                </m:rPr>
                                <a:rPr lang="ru-RU" sz="1200" kern="1200" smtClean="0">
                                  <a:effectLst/>
                                  <a:latin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kern="1200" smtClean="0">
                                  <a:effectLst/>
                                  <a:latin typeface="Cambria Math"/>
                                </a:rPr>
                                <m:t>g</m:t>
                              </m:r>
                              <m:r>
                                <a:rPr lang="ru-RU" sz="1200" kern="120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1200" kern="1200">
                                  <a:effectLst/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Лукьяненко, И.С. Статистика : учебное пособие / И.С.</a:t>
                          </a:r>
                          <a:r>
                            <a:rPr kumimoji="0"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Лукьяненко, Т.К.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Ивашковская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— 2-е изд.,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перераб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и доп. —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СпБ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Лань, 2021. — 200 с.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3965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Формула Брукса и </a:t>
                          </a: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Каррузера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≤5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lg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 smtClean="0">
                                    <a:effectLst/>
                                    <a:latin typeface="Cambria Math"/>
                                  </a:rPr>
                                  <m:t>≤1</m:t>
                                </m:r>
                                <m:r>
                                  <a:rPr lang="ru-RU" sz="1200" b="0" i="0" kern="1200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Гродзенский, С.Я. Средства и методы управления качеством: учебное пособие / С.Я. Гродзенский, Я.С. Гродзенский, А.Н.</a:t>
                          </a:r>
                          <a:r>
                            <a:rPr kumimoji="0"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Чесалин.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– 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, 2019.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– 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125 с.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85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</a:t>
                          </a:r>
                          <a:endParaRPr lang="ru-RU" sz="12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rowSpan="3"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Новицкий, П.В. Оценка погрешностей результатов измерений / П.В. Новицкий, И.А.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Зограф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– 2-е изд.,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перераб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и доп. Ленинград: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Энергоатомиздат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1991. – 304 с.</a:t>
                          </a: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325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=4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lg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v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275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12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 smtClean="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200" b="0" i="0" kern="12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200" kern="1200">
                                    <a:effectLst/>
                                    <a:latin typeface="Cambria Math"/>
                                  </a:rPr>
                                  <m:t>lg</m:t>
                                </m:r>
                                <m:d>
                                  <m:dPr>
                                    <m:ctrlPr>
                                      <a:rPr lang="ru-RU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2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 kern="1200"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ru-RU" sz="1200" kern="120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v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392757"/>
                  </p:ext>
                </p:extLst>
              </p:nvPr>
            </p:nvGraphicFramePr>
            <p:xfrm>
              <a:off x="98823" y="2121689"/>
              <a:ext cx="8946353" cy="3492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5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245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373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Номер рекомендации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Выбор количества интервалов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 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 200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Источник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054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40…100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7…9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;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100…500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8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12;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500…1000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1200" i="1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10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  <a:r>
                            <a:rPr lang="en-US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8…12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Мажуль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И.И. Введение в теорию вероятностей: учебное пособие / И.И. </a:t>
                          </a:r>
                          <a:r>
                            <a:rPr lang="ru-RU" sz="1200" kern="1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Мажуль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— Новосибирск : НГТУ, 2017. — 204 с.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663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68882" t="-204396" r="-276133" b="-3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Лукьяненко, И.С. Статистика : учебное пособие / И.С.</a:t>
                          </a:r>
                          <a:r>
                            <a:rPr kumimoji="0"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Лукьяненко, Т.К.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Ивашковская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— 2-е изд.,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перераб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и доп. — </a:t>
                          </a:r>
                          <a:r>
                            <a:rPr kumimoji="0" lang="ru-RU" sz="1200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СпБ</a:t>
                          </a:r>
                          <a:r>
                            <a:rPr kumimoji="0" lang="ru-RU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Лань, 2021. — 200 с.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663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68882" t="-301087" r="-276133" b="-229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473729" t="-301087" r="-674576" b="-229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Гродзенский, С.Я. Средства и методы управления качеством: учебное пособие / С.Я. Гродзенский, Я.С. Гродзенский, А.Н.</a:t>
                          </a:r>
                          <a:r>
                            <a:rPr kumimoji="0"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Чесалин.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– 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М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, 2019. </a:t>
                          </a: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– </a:t>
                          </a:r>
                          <a:r>
                            <a:rPr lang="x-none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125 с.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85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68882" t="-485526" r="-276133" b="-17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</a:t>
                          </a:r>
                          <a:endParaRPr lang="ru-RU" sz="12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rowSpan="3"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Новицкий, П.В. Оценка погрешностей результатов измерений / П.В. Новицкий, И.А.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Зограф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– 2-е изд.,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перераб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и доп. Ленинград: </a:t>
                          </a:r>
                          <a:r>
                            <a:rPr kumimoji="0" lang="ru-RU" altLang="ru-RU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Энергоатомиздат</a:t>
                          </a:r>
                          <a:r>
                            <a:rPr kumimoji="0" lang="ru-RU" altLang="ru-RU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1991. – 304 с.</a:t>
                          </a: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325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68882" t="-635714" r="-27613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v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275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12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1047" marR="41047" marT="7996" marB="0" anchor="ctr">
                        <a:blipFill>
                          <a:blip r:embed="rId3"/>
                          <a:stretch>
                            <a:fillRect l="-68882" t="-844262" r="-27613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kern="1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12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tc vMerge="1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41047" marR="41047" marT="7996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4587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8589</TotalTime>
  <Words>2015</Words>
  <Application>Microsoft Office PowerPoint</Application>
  <PresentationFormat>Экран (4:3)</PresentationFormat>
  <Paragraphs>494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Tahoma</vt:lpstr>
      <vt:lpstr>Times New Roman</vt:lpstr>
      <vt:lpstr>Wingdings</vt:lpstr>
      <vt:lpstr>Wingdings 2</vt:lpstr>
      <vt:lpstr>Поток</vt:lpstr>
      <vt:lpstr>Презентация PowerPoint</vt:lpstr>
      <vt:lpstr>Актуальность</vt:lpstr>
      <vt:lpstr>Цель и задачи</vt:lpstr>
      <vt:lpstr>ЗАКОН РАСПРЕДЕЛЕНИЯ Нормальный закон распределения</vt:lpstr>
      <vt:lpstr>АЛГОРИТМ ОБРАБОТКИ ДАННЫХ</vt:lpstr>
      <vt:lpstr>АЛГОРИТМ ОБРАБОТКИ ДАННЫХ</vt:lpstr>
      <vt:lpstr>АЛГОРИТМ ОБРАБОТКИ ДАННЫХ Применение критерия 2-Пирсона</vt:lpstr>
      <vt:lpstr>АЛГОРИТМ ОБРАБОТКИ ДАННЫХ 2-критерий Пирсона</vt:lpstr>
      <vt:lpstr>ПРИМЕНЕНИЕ АЛГОРИТМА Рекомендации по выбору количества интервалов</vt:lpstr>
      <vt:lpstr>ПРИМЕНЕНИЕ АЛГОРИТМА Применение алгоритма обработки данных </vt:lpstr>
      <vt:lpstr>ПРИМЕНЕНИЕ АЛГОРИТМА Расчет относительных частот вероятности </vt:lpstr>
      <vt:lpstr>ПОДТВЕРЖДЕНИЕ ГИПОТЕЗЫ Нахождение критической статистики </vt:lpstr>
      <vt:lpstr>ПОДТВЕРЖДЕНИЕ ГИПОТЕЗЫ Нахождение критической статистики </vt:lpstr>
      <vt:lpstr>ПОДТВЕРЖДЕНИЕ ГИПОТЕЗЫ Нахождение критической статистики </vt:lpstr>
      <vt:lpstr>ПОДТВЕРЖДЕНИЕ ГИПОТЕЗЫ Нахождение критической статистики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 Dumanovsky</dc:creator>
  <cp:lastModifiedBy>maskal</cp:lastModifiedBy>
  <cp:revision>1888</cp:revision>
  <dcterms:modified xsi:type="dcterms:W3CDTF">2022-03-23T09:59:24Z</dcterms:modified>
</cp:coreProperties>
</file>